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9"/>
  </p:notesMasterIdLst>
  <p:sldIdLst>
    <p:sldId id="256" r:id="rId2"/>
    <p:sldId id="286" r:id="rId3"/>
    <p:sldId id="289" r:id="rId4"/>
    <p:sldId id="280" r:id="rId5"/>
    <p:sldId id="276" r:id="rId6"/>
    <p:sldId id="284" r:id="rId7"/>
    <p:sldId id="285" r:id="rId8"/>
    <p:sldId id="264" r:id="rId9"/>
    <p:sldId id="310" r:id="rId10"/>
    <p:sldId id="292" r:id="rId11"/>
    <p:sldId id="311" r:id="rId12"/>
    <p:sldId id="291" r:id="rId13"/>
    <p:sldId id="307" r:id="rId14"/>
    <p:sldId id="308" r:id="rId15"/>
    <p:sldId id="267" r:id="rId16"/>
    <p:sldId id="283" r:id="rId17"/>
    <p:sldId id="294" r:id="rId18"/>
    <p:sldId id="333" r:id="rId19"/>
    <p:sldId id="334" r:id="rId20"/>
    <p:sldId id="335" r:id="rId21"/>
    <p:sldId id="336" r:id="rId22"/>
    <p:sldId id="337" r:id="rId23"/>
    <p:sldId id="338" r:id="rId24"/>
    <p:sldId id="339" r:id="rId25"/>
    <p:sldId id="340" r:id="rId26"/>
    <p:sldId id="341" r:id="rId27"/>
    <p:sldId id="314" r:id="rId28"/>
    <p:sldId id="309" r:id="rId29"/>
    <p:sldId id="313" r:id="rId30"/>
    <p:sldId id="315" r:id="rId31"/>
    <p:sldId id="316" r:id="rId32"/>
    <p:sldId id="317" r:id="rId33"/>
    <p:sldId id="318" r:id="rId34"/>
    <p:sldId id="319" r:id="rId35"/>
    <p:sldId id="320" r:id="rId36"/>
    <p:sldId id="321" r:id="rId37"/>
    <p:sldId id="32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5949"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BD4868-41C1-F7EB-0C80-59D8344E6DC6}" name="Ethan Jackson" initials="EJ" userId="S::ethan.jackson@vectorinstituteai.onmicrosoft.com::fa618157-cff4-4e55-a441-ff93aaf1fcc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74"/>
    <p:restoredTop sz="88360"/>
  </p:normalViewPr>
  <p:slideViewPr>
    <p:cSldViewPr snapToGrid="0" snapToObjects="1">
      <p:cViewPr>
        <p:scale>
          <a:sx n="220" d="100"/>
          <a:sy n="220" d="100"/>
        </p:scale>
        <p:origin x="704" y="-200"/>
      </p:cViewPr>
      <p:guideLst>
        <p:guide orient="horz" pos="2160"/>
        <p:guide pos="5949"/>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476839-54BC-2B4F-9DE2-8B560EC5C016}" type="datetimeFigureOut">
              <a:rPr lang="en-US" smtClean="0"/>
              <a:t>10/29/21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4392EC-B1A6-6C4B-8402-E52E484CC890}" type="slidenum">
              <a:rPr lang="en-US" smtClean="0"/>
              <a:t>‹#›</a:t>
            </a:fld>
            <a:endParaRPr lang="en-US"/>
          </a:p>
        </p:txBody>
      </p:sp>
    </p:spTree>
    <p:extLst>
      <p:ext uri="{BB962C8B-B14F-4D97-AF65-F5344CB8AC3E}">
        <p14:creationId xmlns:p14="http://schemas.microsoft.com/office/powerpoint/2010/main" val="1682331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a:t>
            </a:fld>
            <a:endParaRPr lang="en-US"/>
          </a:p>
        </p:txBody>
      </p:sp>
    </p:spTree>
    <p:extLst>
      <p:ext uri="{BB962C8B-B14F-4D97-AF65-F5344CB8AC3E}">
        <p14:creationId xmlns:p14="http://schemas.microsoft.com/office/powerpoint/2010/main" val="3989443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12</a:t>
            </a:fld>
            <a:endParaRPr lang="en-US"/>
          </a:p>
        </p:txBody>
      </p:sp>
    </p:spTree>
    <p:extLst>
      <p:ext uri="{BB962C8B-B14F-4D97-AF65-F5344CB8AC3E}">
        <p14:creationId xmlns:p14="http://schemas.microsoft.com/office/powerpoint/2010/main" val="135201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13</a:t>
            </a:fld>
            <a:endParaRPr lang="en-US"/>
          </a:p>
        </p:txBody>
      </p:sp>
    </p:spTree>
    <p:extLst>
      <p:ext uri="{BB962C8B-B14F-4D97-AF65-F5344CB8AC3E}">
        <p14:creationId xmlns:p14="http://schemas.microsoft.com/office/powerpoint/2010/main" val="3533263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14</a:t>
            </a:fld>
            <a:endParaRPr lang="en-US"/>
          </a:p>
        </p:txBody>
      </p:sp>
    </p:spTree>
    <p:extLst>
      <p:ext uri="{BB962C8B-B14F-4D97-AF65-F5344CB8AC3E}">
        <p14:creationId xmlns:p14="http://schemas.microsoft.com/office/powerpoint/2010/main" val="4236961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15</a:t>
            </a:fld>
            <a:endParaRPr lang="en-US"/>
          </a:p>
        </p:txBody>
      </p:sp>
    </p:spTree>
    <p:extLst>
      <p:ext uri="{BB962C8B-B14F-4D97-AF65-F5344CB8AC3E}">
        <p14:creationId xmlns:p14="http://schemas.microsoft.com/office/powerpoint/2010/main" val="3238402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17</a:t>
            </a:fld>
            <a:endParaRPr lang="en-US"/>
          </a:p>
        </p:txBody>
      </p:sp>
    </p:spTree>
    <p:extLst>
      <p:ext uri="{BB962C8B-B14F-4D97-AF65-F5344CB8AC3E}">
        <p14:creationId xmlns:p14="http://schemas.microsoft.com/office/powerpoint/2010/main" val="2078018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27</a:t>
            </a:fld>
            <a:endParaRPr lang="en-US"/>
          </a:p>
        </p:txBody>
      </p:sp>
    </p:spTree>
    <p:extLst>
      <p:ext uri="{BB962C8B-B14F-4D97-AF65-F5344CB8AC3E}">
        <p14:creationId xmlns:p14="http://schemas.microsoft.com/office/powerpoint/2010/main" val="2979726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28</a:t>
            </a:fld>
            <a:endParaRPr lang="en-US"/>
          </a:p>
        </p:txBody>
      </p:sp>
    </p:spTree>
    <p:extLst>
      <p:ext uri="{BB962C8B-B14F-4D97-AF65-F5344CB8AC3E}">
        <p14:creationId xmlns:p14="http://schemas.microsoft.com/office/powerpoint/2010/main" val="3026899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3</a:t>
            </a:fld>
            <a:endParaRPr lang="en-US"/>
          </a:p>
        </p:txBody>
      </p:sp>
    </p:spTree>
    <p:extLst>
      <p:ext uri="{BB962C8B-B14F-4D97-AF65-F5344CB8AC3E}">
        <p14:creationId xmlns:p14="http://schemas.microsoft.com/office/powerpoint/2010/main" val="26186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5</a:t>
            </a:fld>
            <a:endParaRPr lang="en-US"/>
          </a:p>
        </p:txBody>
      </p:sp>
    </p:spTree>
    <p:extLst>
      <p:ext uri="{BB962C8B-B14F-4D97-AF65-F5344CB8AC3E}">
        <p14:creationId xmlns:p14="http://schemas.microsoft.com/office/powerpoint/2010/main" val="2499118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6</a:t>
            </a:fld>
            <a:endParaRPr lang="en-US"/>
          </a:p>
        </p:txBody>
      </p:sp>
    </p:spTree>
    <p:extLst>
      <p:ext uri="{BB962C8B-B14F-4D97-AF65-F5344CB8AC3E}">
        <p14:creationId xmlns:p14="http://schemas.microsoft.com/office/powerpoint/2010/main" val="4249718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7</a:t>
            </a:fld>
            <a:endParaRPr lang="en-US"/>
          </a:p>
        </p:txBody>
      </p:sp>
    </p:spTree>
    <p:extLst>
      <p:ext uri="{BB962C8B-B14F-4D97-AF65-F5344CB8AC3E}">
        <p14:creationId xmlns:p14="http://schemas.microsoft.com/office/powerpoint/2010/main" val="4280751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8</a:t>
            </a:fld>
            <a:endParaRPr lang="en-US"/>
          </a:p>
        </p:txBody>
      </p:sp>
    </p:spTree>
    <p:extLst>
      <p:ext uri="{BB962C8B-B14F-4D97-AF65-F5344CB8AC3E}">
        <p14:creationId xmlns:p14="http://schemas.microsoft.com/office/powerpoint/2010/main" val="4176661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slide to explain that multivariate never really gave us great results. Multi task on the other hand can be quite effective. Multi task training allows model to learn associations between many time series </a:t>
            </a:r>
            <a:r>
              <a:rPr lang="en-US" dirty="0" err="1"/>
              <a:t>simultansously</a:t>
            </a:r>
            <a:r>
              <a:rPr lang="en-US" dirty="0"/>
              <a:t>, that do not need to satisfy any constraints around independence of variables. Why can’t you just use VAR for this?? Why not a fancy MLP version of that?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9</a:t>
            </a:fld>
            <a:endParaRPr lang="en-US"/>
          </a:p>
        </p:txBody>
      </p:sp>
    </p:spTree>
    <p:extLst>
      <p:ext uri="{BB962C8B-B14F-4D97-AF65-F5344CB8AC3E}">
        <p14:creationId xmlns:p14="http://schemas.microsoft.com/office/powerpoint/2010/main" val="1428600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10</a:t>
            </a:fld>
            <a:endParaRPr lang="en-US"/>
          </a:p>
        </p:txBody>
      </p:sp>
    </p:spTree>
    <p:extLst>
      <p:ext uri="{BB962C8B-B14F-4D97-AF65-F5344CB8AC3E}">
        <p14:creationId xmlns:p14="http://schemas.microsoft.com/office/powerpoint/2010/main" val="1815961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11</a:t>
            </a:fld>
            <a:endParaRPr lang="en-US"/>
          </a:p>
        </p:txBody>
      </p:sp>
    </p:spTree>
    <p:extLst>
      <p:ext uri="{BB962C8B-B14F-4D97-AF65-F5344CB8AC3E}">
        <p14:creationId xmlns:p14="http://schemas.microsoft.com/office/powerpoint/2010/main" val="4013998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5DB6DB0-A2D4-BC42-BA65-CF7C8B8324F1}"/>
              </a:ext>
            </a:extLst>
          </p:cNvPr>
          <p:cNvSpPr>
            <a:spLocks noGrp="1"/>
          </p:cNvSpPr>
          <p:nvPr>
            <p:ph type="subTitle" idx="1"/>
          </p:nvPr>
        </p:nvSpPr>
        <p:spPr>
          <a:xfrm>
            <a:off x="1524000" y="3602038"/>
            <a:ext cx="9829800" cy="1655762"/>
          </a:xfrm>
        </p:spPr>
        <p:txBody>
          <a:bodyPr/>
          <a:lstStyle>
            <a:lvl1pPr marL="0" indent="0" algn="l">
              <a:buNone/>
              <a:defRPr sz="2400">
                <a:solidFill>
                  <a:schemeClr val="accent1">
                    <a:lumMod val="50000"/>
                  </a:schemeClr>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Google Shape;175;p24">
            <a:extLst>
              <a:ext uri="{FF2B5EF4-FFF2-40B4-BE49-F238E27FC236}">
                <a16:creationId xmlns:a16="http://schemas.microsoft.com/office/drawing/2014/main" id="{49C31BCE-8C96-D742-B2A1-793690190D8A}"/>
              </a:ext>
            </a:extLst>
          </p:cNvPr>
          <p:cNvSpPr>
            <a:spLocks noChangeAspect="1"/>
          </p:cNvSpPr>
          <p:nvPr userDrawn="1"/>
        </p:nvSpPr>
        <p:spPr>
          <a:xfrm>
            <a:off x="1524000" y="3553468"/>
            <a:ext cx="5184000" cy="3424"/>
          </a:xfrm>
          <a:custGeom>
            <a:avLst/>
            <a:gdLst/>
            <a:ahLst/>
            <a:cxnLst/>
            <a:rect l="l" t="t" r="r" b="b"/>
            <a:pathLst>
              <a:path w="135819" h="116" extrusionOk="0">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chemeClr val="accent1">
              <a:lumMod val="50000"/>
            </a:schemeClr>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 name="Rectangle 33">
            <a:extLst>
              <a:ext uri="{FF2B5EF4-FFF2-40B4-BE49-F238E27FC236}">
                <a16:creationId xmlns:a16="http://schemas.microsoft.com/office/drawing/2014/main" id="{18EB2712-78CA-0F44-8D2F-1154B8DD0C99}"/>
              </a:ext>
            </a:extLst>
          </p:cNvPr>
          <p:cNvSpPr/>
          <p:nvPr userDrawn="1"/>
        </p:nvSpPr>
        <p:spPr>
          <a:xfrm>
            <a:off x="0" y="0"/>
            <a:ext cx="12192000" cy="7292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8D7C244E-76ED-8143-A11E-9F588E8F1F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20040" y="47732"/>
            <a:ext cx="1673705" cy="544512"/>
          </a:xfrm>
          <a:prstGeom prst="rect">
            <a:avLst/>
          </a:prstGeom>
        </p:spPr>
      </p:pic>
      <p:pic>
        <p:nvPicPr>
          <p:cNvPr id="38" name="Graphic 37">
            <a:extLst>
              <a:ext uri="{FF2B5EF4-FFF2-40B4-BE49-F238E27FC236}">
                <a16:creationId xmlns:a16="http://schemas.microsoft.com/office/drawing/2014/main" id="{7EF18CE1-E8A9-2B44-9895-07B2087F2D7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0887" y="32635"/>
            <a:ext cx="1453412" cy="544512"/>
          </a:xfrm>
          <a:prstGeom prst="rect">
            <a:avLst/>
          </a:prstGeom>
        </p:spPr>
      </p:pic>
    </p:spTree>
    <p:extLst>
      <p:ext uri="{BB962C8B-B14F-4D97-AF65-F5344CB8AC3E}">
        <p14:creationId xmlns:p14="http://schemas.microsoft.com/office/powerpoint/2010/main" val="1794431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F84048-224F-2F45-B548-2F70E6ED98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FFB98415-25AA-8A4D-8643-1E19036E1927}"/>
              </a:ext>
            </a:extLst>
          </p:cNvPr>
          <p:cNvSpPr>
            <a:spLocks noGrp="1"/>
          </p:cNvSpPr>
          <p:nvPr>
            <p:ph type="dt" sz="half" idx="2"/>
          </p:nvPr>
        </p:nvSpPr>
        <p:spPr>
          <a:xfrm>
            <a:off x="247890" y="6461280"/>
            <a:ext cx="2743200" cy="365125"/>
          </a:xfrm>
          <a:prstGeom prst="rect">
            <a:avLst/>
          </a:prstGeom>
        </p:spPr>
        <p:txBody>
          <a:bodyPr/>
          <a:lstStyle>
            <a:lvl1pPr>
              <a:defRPr sz="1800">
                <a:solidFill>
                  <a:schemeClr val="bg1"/>
                </a:solidFill>
                <a:latin typeface="Franklin Gothic Medium" panose="020B0603020102020204" pitchFamily="34" charset="0"/>
              </a:defRPr>
            </a:lvl1pPr>
          </a:lstStyle>
          <a:p>
            <a:fld id="{7DA0166B-EC3F-7E46-8825-9472C85664CD}" type="datetime1">
              <a:rPr lang="en-CA" smtClean="0"/>
              <a:t>2021-10-29</a:t>
            </a:fld>
            <a:endParaRPr lang="en-US" dirty="0"/>
          </a:p>
        </p:txBody>
      </p:sp>
      <p:sp>
        <p:nvSpPr>
          <p:cNvPr id="17" name="Footer Placeholder 4">
            <a:extLst>
              <a:ext uri="{FF2B5EF4-FFF2-40B4-BE49-F238E27FC236}">
                <a16:creationId xmlns:a16="http://schemas.microsoft.com/office/drawing/2014/main" id="{AE04A377-30CA-5E46-80D7-1B79DB1013FB}"/>
              </a:ext>
            </a:extLst>
          </p:cNvPr>
          <p:cNvSpPr>
            <a:spLocks noGrp="1"/>
          </p:cNvSpPr>
          <p:nvPr>
            <p:ph type="ftr" sz="quarter" idx="3"/>
          </p:nvPr>
        </p:nvSpPr>
        <p:spPr>
          <a:xfrm>
            <a:off x="4038600" y="6461280"/>
            <a:ext cx="4114800" cy="365125"/>
          </a:xfrm>
          <a:prstGeom prst="rect">
            <a:avLst/>
          </a:prstGeom>
        </p:spPr>
        <p:txBody>
          <a:bodyPr/>
          <a:lstStyle>
            <a:lvl1pPr>
              <a:defRPr sz="1800">
                <a:solidFill>
                  <a:schemeClr val="bg1"/>
                </a:solidFill>
                <a:latin typeface="Franklin Gothic Medium" panose="020B0603020102020204" pitchFamily="34" charset="0"/>
              </a:defRPr>
            </a:lvl1pPr>
          </a:lstStyle>
          <a:p>
            <a:endParaRPr lang="en-US" dirty="0"/>
          </a:p>
        </p:txBody>
      </p:sp>
      <p:sp>
        <p:nvSpPr>
          <p:cNvPr id="18" name="Slide Number Placeholder 5">
            <a:extLst>
              <a:ext uri="{FF2B5EF4-FFF2-40B4-BE49-F238E27FC236}">
                <a16:creationId xmlns:a16="http://schemas.microsoft.com/office/drawing/2014/main" id="{39C7F0F7-4CB2-8940-9410-BEF8F93027A7}"/>
              </a:ext>
            </a:extLst>
          </p:cNvPr>
          <p:cNvSpPr>
            <a:spLocks noGrp="1"/>
          </p:cNvSpPr>
          <p:nvPr>
            <p:ph type="sldNum" sz="quarter" idx="4"/>
          </p:nvPr>
        </p:nvSpPr>
        <p:spPr>
          <a:xfrm>
            <a:off x="9212491" y="6461280"/>
            <a:ext cx="2743200" cy="365125"/>
          </a:xfrm>
          <a:prstGeom prst="rect">
            <a:avLst/>
          </a:prstGeom>
        </p:spPr>
        <p:txBody>
          <a:bodyPr/>
          <a:lstStyle>
            <a:lvl1pPr algn="r">
              <a:defRPr sz="1800">
                <a:solidFill>
                  <a:schemeClr val="bg1"/>
                </a:solidFill>
                <a:latin typeface="Franklin Gothic Medium" panose="020B0603020102020204" pitchFamily="34" charset="0"/>
              </a:defRPr>
            </a:lvl1pPr>
          </a:lstStyle>
          <a:p>
            <a:fld id="{271D2DB9-47EE-2341-8394-DF3DB0897D12}" type="slidenum">
              <a:rPr lang="en-US" smtClean="0"/>
              <a:pPr/>
              <a:t>‹#›</a:t>
            </a:fld>
            <a:endParaRPr lang="en-US" dirty="0"/>
          </a:p>
        </p:txBody>
      </p:sp>
      <p:sp>
        <p:nvSpPr>
          <p:cNvPr id="46" name="Title 45">
            <a:extLst>
              <a:ext uri="{FF2B5EF4-FFF2-40B4-BE49-F238E27FC236}">
                <a16:creationId xmlns:a16="http://schemas.microsoft.com/office/drawing/2014/main" id="{88B3AAB6-10B3-3846-B441-553A77C58287}"/>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7849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F6280A-4C9D-1949-A5B5-AD5C33EC1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8DC0C-D70A-B647-A5A9-A94359EFB8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CBA433A-62AC-3641-BF3A-71A5F7359849}"/>
              </a:ext>
            </a:extLst>
          </p:cNvPr>
          <p:cNvSpPr>
            <a:spLocks noGrp="1"/>
          </p:cNvSpPr>
          <p:nvPr>
            <p:ph type="dt" sz="half" idx="10"/>
          </p:nvPr>
        </p:nvSpPr>
        <p:spPr>
          <a:xfrm>
            <a:off x="247890" y="6461280"/>
            <a:ext cx="2743200" cy="365125"/>
          </a:xfrm>
          <a:prstGeom prst="rect">
            <a:avLst/>
          </a:prstGeom>
        </p:spPr>
        <p:txBody>
          <a:bodyPr/>
          <a:lstStyle>
            <a:lvl1pPr>
              <a:defRPr sz="1800">
                <a:solidFill>
                  <a:schemeClr val="bg1"/>
                </a:solidFill>
                <a:latin typeface="Franklin Gothic Medium" panose="020B0603020102020204" pitchFamily="34" charset="0"/>
              </a:defRPr>
            </a:lvl1pPr>
          </a:lstStyle>
          <a:p>
            <a:fld id="{7DA0166B-EC3F-7E46-8825-9472C85664CD}" type="datetime1">
              <a:rPr lang="en-CA" smtClean="0"/>
              <a:t>2021-10-29</a:t>
            </a:fld>
            <a:endParaRPr lang="en-US" dirty="0"/>
          </a:p>
        </p:txBody>
      </p:sp>
      <p:sp>
        <p:nvSpPr>
          <p:cNvPr id="17" name="Footer Placeholder 4">
            <a:extLst>
              <a:ext uri="{FF2B5EF4-FFF2-40B4-BE49-F238E27FC236}">
                <a16:creationId xmlns:a16="http://schemas.microsoft.com/office/drawing/2014/main" id="{F70DA0AF-A48B-F948-AE07-ADFB78A493C8}"/>
              </a:ext>
            </a:extLst>
          </p:cNvPr>
          <p:cNvSpPr>
            <a:spLocks noGrp="1"/>
          </p:cNvSpPr>
          <p:nvPr>
            <p:ph type="ftr" sz="quarter" idx="3"/>
          </p:nvPr>
        </p:nvSpPr>
        <p:spPr>
          <a:xfrm>
            <a:off x="4038600" y="6461280"/>
            <a:ext cx="4114800" cy="365125"/>
          </a:xfrm>
          <a:prstGeom prst="rect">
            <a:avLst/>
          </a:prstGeom>
        </p:spPr>
        <p:txBody>
          <a:bodyPr/>
          <a:lstStyle>
            <a:lvl1pPr>
              <a:defRPr sz="1800">
                <a:solidFill>
                  <a:schemeClr val="bg1"/>
                </a:solidFill>
                <a:latin typeface="Franklin Gothic Medium" panose="020B0603020102020204" pitchFamily="34" charset="0"/>
              </a:defRPr>
            </a:lvl1pPr>
          </a:lstStyle>
          <a:p>
            <a:endParaRPr lang="en-US" dirty="0"/>
          </a:p>
        </p:txBody>
      </p:sp>
      <p:sp>
        <p:nvSpPr>
          <p:cNvPr id="18" name="Slide Number Placeholder 5">
            <a:extLst>
              <a:ext uri="{FF2B5EF4-FFF2-40B4-BE49-F238E27FC236}">
                <a16:creationId xmlns:a16="http://schemas.microsoft.com/office/drawing/2014/main" id="{F4B951AD-83AB-0544-9676-E4986065E959}"/>
              </a:ext>
            </a:extLst>
          </p:cNvPr>
          <p:cNvSpPr>
            <a:spLocks noGrp="1"/>
          </p:cNvSpPr>
          <p:nvPr>
            <p:ph type="sldNum" sz="quarter" idx="4"/>
          </p:nvPr>
        </p:nvSpPr>
        <p:spPr>
          <a:xfrm>
            <a:off x="9212491" y="6461280"/>
            <a:ext cx="2743200" cy="365125"/>
          </a:xfrm>
          <a:prstGeom prst="rect">
            <a:avLst/>
          </a:prstGeom>
        </p:spPr>
        <p:txBody>
          <a:bodyPr/>
          <a:lstStyle>
            <a:lvl1pPr algn="r">
              <a:defRPr sz="1800">
                <a:solidFill>
                  <a:schemeClr val="bg1"/>
                </a:solidFill>
                <a:latin typeface="Franklin Gothic Medium" panose="020B0603020102020204" pitchFamily="34" charset="0"/>
              </a:defRPr>
            </a:lvl1pPr>
          </a:lstStyle>
          <a:p>
            <a:fld id="{271D2DB9-47EE-2341-8394-DF3DB0897D12}" type="slidenum">
              <a:rPr lang="en-US" smtClean="0"/>
              <a:pPr/>
              <a:t>‹#›</a:t>
            </a:fld>
            <a:endParaRPr lang="en-US" dirty="0"/>
          </a:p>
        </p:txBody>
      </p:sp>
      <p:sp>
        <p:nvSpPr>
          <p:cNvPr id="21" name="Title 20">
            <a:extLst>
              <a:ext uri="{FF2B5EF4-FFF2-40B4-BE49-F238E27FC236}">
                <a16:creationId xmlns:a16="http://schemas.microsoft.com/office/drawing/2014/main" id="{225AFDD7-5F6C-BC41-8661-7A8790D173B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9189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A1C1735-ADF3-DF43-9A59-977614B04E49}"/>
              </a:ext>
            </a:extLst>
          </p:cNvPr>
          <p:cNvSpPr>
            <a:spLocks noGrp="1"/>
          </p:cNvSpPr>
          <p:nvPr>
            <p:ph type="body" idx="1"/>
          </p:nvPr>
        </p:nvSpPr>
        <p:spPr>
          <a:xfrm>
            <a:off x="839788" y="1681163"/>
            <a:ext cx="5157787" cy="823912"/>
          </a:xfrm>
        </p:spPr>
        <p:txBody>
          <a:bodyPr anchor="b">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BB26D35-D512-0A4D-B16B-9426123F66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BD672D-CEAD-044E-97D4-73B956C13217}"/>
              </a:ext>
            </a:extLst>
          </p:cNvPr>
          <p:cNvSpPr>
            <a:spLocks noGrp="1"/>
          </p:cNvSpPr>
          <p:nvPr>
            <p:ph type="body" sz="quarter" idx="3"/>
          </p:nvPr>
        </p:nvSpPr>
        <p:spPr>
          <a:xfrm>
            <a:off x="6172200" y="1681163"/>
            <a:ext cx="5183188" cy="823912"/>
          </a:xfrm>
        </p:spPr>
        <p:txBody>
          <a:bodyPr anchor="b">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8DB7AC-1EDE-5D4D-AD24-AC7FBDAB91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5A1C1711-EFA4-DC4D-A2BF-1D4E3A72CF85}"/>
              </a:ext>
            </a:extLst>
          </p:cNvPr>
          <p:cNvSpPr>
            <a:spLocks noGrp="1"/>
          </p:cNvSpPr>
          <p:nvPr>
            <p:ph type="dt" sz="half" idx="10"/>
          </p:nvPr>
        </p:nvSpPr>
        <p:spPr>
          <a:xfrm>
            <a:off x="247890" y="6461280"/>
            <a:ext cx="2743200" cy="365125"/>
          </a:xfrm>
          <a:prstGeom prst="rect">
            <a:avLst/>
          </a:prstGeom>
        </p:spPr>
        <p:txBody>
          <a:bodyPr/>
          <a:lstStyle>
            <a:lvl1pPr>
              <a:defRPr sz="1800">
                <a:solidFill>
                  <a:schemeClr val="bg1"/>
                </a:solidFill>
                <a:latin typeface="Franklin Gothic Medium" panose="020B0603020102020204" pitchFamily="34" charset="0"/>
              </a:defRPr>
            </a:lvl1pPr>
          </a:lstStyle>
          <a:p>
            <a:fld id="{7DA0166B-EC3F-7E46-8825-9472C85664CD}" type="datetime1">
              <a:rPr lang="en-CA" smtClean="0"/>
              <a:t>2021-10-29</a:t>
            </a:fld>
            <a:endParaRPr lang="en-US" dirty="0"/>
          </a:p>
        </p:txBody>
      </p:sp>
      <p:sp>
        <p:nvSpPr>
          <p:cNvPr id="17" name="Footer Placeholder 4">
            <a:extLst>
              <a:ext uri="{FF2B5EF4-FFF2-40B4-BE49-F238E27FC236}">
                <a16:creationId xmlns:a16="http://schemas.microsoft.com/office/drawing/2014/main" id="{EB74F7EA-4313-5B44-8BDA-6942C5E16F41}"/>
              </a:ext>
            </a:extLst>
          </p:cNvPr>
          <p:cNvSpPr>
            <a:spLocks noGrp="1"/>
          </p:cNvSpPr>
          <p:nvPr>
            <p:ph type="ftr" sz="quarter" idx="11"/>
          </p:nvPr>
        </p:nvSpPr>
        <p:spPr>
          <a:xfrm>
            <a:off x="4038600" y="6461280"/>
            <a:ext cx="4114800" cy="365125"/>
          </a:xfrm>
          <a:prstGeom prst="rect">
            <a:avLst/>
          </a:prstGeom>
        </p:spPr>
        <p:txBody>
          <a:bodyPr/>
          <a:lstStyle>
            <a:lvl1pPr>
              <a:defRPr sz="1800">
                <a:solidFill>
                  <a:schemeClr val="bg1"/>
                </a:solidFill>
                <a:latin typeface="Franklin Gothic Medium" panose="020B0603020102020204" pitchFamily="34" charset="0"/>
              </a:defRPr>
            </a:lvl1pPr>
          </a:lstStyle>
          <a:p>
            <a:endParaRPr lang="en-US" dirty="0"/>
          </a:p>
        </p:txBody>
      </p:sp>
      <p:sp>
        <p:nvSpPr>
          <p:cNvPr id="18" name="Slide Number Placeholder 5">
            <a:extLst>
              <a:ext uri="{FF2B5EF4-FFF2-40B4-BE49-F238E27FC236}">
                <a16:creationId xmlns:a16="http://schemas.microsoft.com/office/drawing/2014/main" id="{E7E33FDD-2678-5741-B3E1-43E03050DA44}"/>
              </a:ext>
            </a:extLst>
          </p:cNvPr>
          <p:cNvSpPr>
            <a:spLocks noGrp="1"/>
          </p:cNvSpPr>
          <p:nvPr>
            <p:ph type="sldNum" sz="quarter" idx="12"/>
          </p:nvPr>
        </p:nvSpPr>
        <p:spPr>
          <a:xfrm>
            <a:off x="9212491" y="6461280"/>
            <a:ext cx="2743200" cy="365125"/>
          </a:xfrm>
          <a:prstGeom prst="rect">
            <a:avLst/>
          </a:prstGeom>
        </p:spPr>
        <p:txBody>
          <a:bodyPr/>
          <a:lstStyle>
            <a:lvl1pPr algn="r">
              <a:defRPr sz="1800">
                <a:solidFill>
                  <a:schemeClr val="bg1"/>
                </a:solidFill>
                <a:latin typeface="Franklin Gothic Medium" panose="020B0603020102020204" pitchFamily="34" charset="0"/>
              </a:defRPr>
            </a:lvl1pPr>
          </a:lstStyle>
          <a:p>
            <a:fld id="{271D2DB9-47EE-2341-8394-DF3DB0897D12}" type="slidenum">
              <a:rPr lang="en-US" smtClean="0"/>
              <a:pPr/>
              <a:t>‹#›</a:t>
            </a:fld>
            <a:endParaRPr lang="en-US" dirty="0"/>
          </a:p>
        </p:txBody>
      </p:sp>
      <p:sp>
        <p:nvSpPr>
          <p:cNvPr id="21" name="Title 20">
            <a:extLst>
              <a:ext uri="{FF2B5EF4-FFF2-40B4-BE49-F238E27FC236}">
                <a16:creationId xmlns:a16="http://schemas.microsoft.com/office/drawing/2014/main" id="{1B001EB5-80DF-BF49-8F76-CD92DAB782F7}"/>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01136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Date Placeholder 3">
            <a:extLst>
              <a:ext uri="{FF2B5EF4-FFF2-40B4-BE49-F238E27FC236}">
                <a16:creationId xmlns:a16="http://schemas.microsoft.com/office/drawing/2014/main" id="{6CB30093-7BB2-FF4B-A62C-753F320AB630}"/>
              </a:ext>
            </a:extLst>
          </p:cNvPr>
          <p:cNvSpPr>
            <a:spLocks noGrp="1"/>
          </p:cNvSpPr>
          <p:nvPr>
            <p:ph type="dt" sz="half" idx="2"/>
          </p:nvPr>
        </p:nvSpPr>
        <p:spPr>
          <a:xfrm>
            <a:off x="247890" y="6461280"/>
            <a:ext cx="2743200" cy="365125"/>
          </a:xfrm>
          <a:prstGeom prst="rect">
            <a:avLst/>
          </a:prstGeom>
        </p:spPr>
        <p:txBody>
          <a:bodyPr/>
          <a:lstStyle>
            <a:lvl1pPr>
              <a:defRPr sz="1800">
                <a:solidFill>
                  <a:schemeClr val="bg1"/>
                </a:solidFill>
                <a:latin typeface="Franklin Gothic Medium" panose="020B0603020102020204" pitchFamily="34" charset="0"/>
              </a:defRPr>
            </a:lvl1pPr>
          </a:lstStyle>
          <a:p>
            <a:fld id="{7DA0166B-EC3F-7E46-8825-9472C85664CD}" type="datetime1">
              <a:rPr lang="en-CA" smtClean="0"/>
              <a:t>2021-10-29</a:t>
            </a:fld>
            <a:endParaRPr lang="en-US" dirty="0"/>
          </a:p>
        </p:txBody>
      </p:sp>
      <p:sp>
        <p:nvSpPr>
          <p:cNvPr id="13" name="Footer Placeholder 4">
            <a:extLst>
              <a:ext uri="{FF2B5EF4-FFF2-40B4-BE49-F238E27FC236}">
                <a16:creationId xmlns:a16="http://schemas.microsoft.com/office/drawing/2014/main" id="{29B91C89-BC49-5141-B799-D921A4E262D1}"/>
              </a:ext>
            </a:extLst>
          </p:cNvPr>
          <p:cNvSpPr>
            <a:spLocks noGrp="1"/>
          </p:cNvSpPr>
          <p:nvPr>
            <p:ph type="ftr" sz="quarter" idx="3"/>
          </p:nvPr>
        </p:nvSpPr>
        <p:spPr>
          <a:xfrm>
            <a:off x="4038600" y="6461280"/>
            <a:ext cx="4114800" cy="365125"/>
          </a:xfrm>
          <a:prstGeom prst="rect">
            <a:avLst/>
          </a:prstGeom>
        </p:spPr>
        <p:txBody>
          <a:bodyPr/>
          <a:lstStyle>
            <a:lvl1pPr>
              <a:defRPr sz="1800">
                <a:solidFill>
                  <a:schemeClr val="bg1"/>
                </a:solidFill>
                <a:latin typeface="Franklin Gothic Medium" panose="020B0603020102020204" pitchFamily="34" charset="0"/>
              </a:defRPr>
            </a:lvl1pPr>
          </a:lstStyle>
          <a:p>
            <a:endParaRPr lang="en-US" dirty="0"/>
          </a:p>
        </p:txBody>
      </p:sp>
      <p:sp>
        <p:nvSpPr>
          <p:cNvPr id="14" name="Slide Number Placeholder 5">
            <a:extLst>
              <a:ext uri="{FF2B5EF4-FFF2-40B4-BE49-F238E27FC236}">
                <a16:creationId xmlns:a16="http://schemas.microsoft.com/office/drawing/2014/main" id="{970D2E35-22DF-E347-8124-28D670298184}"/>
              </a:ext>
            </a:extLst>
          </p:cNvPr>
          <p:cNvSpPr>
            <a:spLocks noGrp="1"/>
          </p:cNvSpPr>
          <p:nvPr>
            <p:ph type="sldNum" sz="quarter" idx="4"/>
          </p:nvPr>
        </p:nvSpPr>
        <p:spPr>
          <a:xfrm>
            <a:off x="9212491" y="6461280"/>
            <a:ext cx="2743200" cy="365125"/>
          </a:xfrm>
          <a:prstGeom prst="rect">
            <a:avLst/>
          </a:prstGeom>
        </p:spPr>
        <p:txBody>
          <a:bodyPr/>
          <a:lstStyle>
            <a:lvl1pPr algn="r">
              <a:defRPr sz="1800">
                <a:solidFill>
                  <a:schemeClr val="bg1"/>
                </a:solidFill>
                <a:latin typeface="Franklin Gothic Medium" panose="020B0603020102020204" pitchFamily="34" charset="0"/>
              </a:defRPr>
            </a:lvl1pPr>
          </a:lstStyle>
          <a:p>
            <a:fld id="{271D2DB9-47EE-2341-8394-DF3DB0897D12}" type="slidenum">
              <a:rPr lang="en-US" smtClean="0"/>
              <a:pPr/>
              <a:t>‹#›</a:t>
            </a:fld>
            <a:endParaRPr lang="en-US" dirty="0"/>
          </a:p>
        </p:txBody>
      </p:sp>
      <p:sp>
        <p:nvSpPr>
          <p:cNvPr id="17" name="Title 16">
            <a:extLst>
              <a:ext uri="{FF2B5EF4-FFF2-40B4-BE49-F238E27FC236}">
                <a16:creationId xmlns:a16="http://schemas.microsoft.com/office/drawing/2014/main" id="{DB1F1F40-FABB-DF4F-8048-0EE1CB9A6BB8}"/>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4213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031F94F5-3058-F44E-93E2-DDD974A4230D}"/>
              </a:ext>
            </a:extLst>
          </p:cNvPr>
          <p:cNvSpPr>
            <a:spLocks noGrp="1"/>
          </p:cNvSpPr>
          <p:nvPr>
            <p:ph type="title"/>
          </p:nvPr>
        </p:nvSpPr>
        <p:spPr>
          <a:xfrm>
            <a:off x="304800" y="1738793"/>
            <a:ext cx="11582400" cy="2561064"/>
          </a:xfrm>
        </p:spPr>
        <p:txBody>
          <a:bodyPr/>
          <a:lstStyle>
            <a:lvl1pPr>
              <a:defRPr>
                <a:solidFill>
                  <a:schemeClr val="accent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150755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F5BE6-607C-C14F-99E6-F0B089A70EFB}"/>
              </a:ext>
            </a:extLst>
          </p:cNvPr>
          <p:cNvSpPr>
            <a:spLocks noGrp="1"/>
          </p:cNvSpPr>
          <p:nvPr>
            <p:ph type="title"/>
          </p:nvPr>
        </p:nvSpPr>
        <p:spPr>
          <a:xfrm>
            <a:off x="0" y="11152"/>
            <a:ext cx="12192000" cy="605642"/>
          </a:xfrm>
          <a:prstGeom prst="rect">
            <a:avLst/>
          </a:prstGeom>
        </p:spPr>
        <p:txBody>
          <a:bodyPr anchor="ctr">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8104C750-6B32-7146-B82D-A799B7DFE8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9EE8BA-F12B-334F-8C31-C112116356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Date Placeholder 3">
            <a:extLst>
              <a:ext uri="{FF2B5EF4-FFF2-40B4-BE49-F238E27FC236}">
                <a16:creationId xmlns:a16="http://schemas.microsoft.com/office/drawing/2014/main" id="{ADF933A0-5502-3C45-9E92-73C1F164DF6B}"/>
              </a:ext>
            </a:extLst>
          </p:cNvPr>
          <p:cNvSpPr>
            <a:spLocks noGrp="1"/>
          </p:cNvSpPr>
          <p:nvPr>
            <p:ph type="dt" sz="half" idx="10"/>
          </p:nvPr>
        </p:nvSpPr>
        <p:spPr>
          <a:xfrm>
            <a:off x="247890" y="6461280"/>
            <a:ext cx="2743200" cy="365125"/>
          </a:xfrm>
          <a:prstGeom prst="rect">
            <a:avLst/>
          </a:prstGeom>
        </p:spPr>
        <p:txBody>
          <a:bodyPr/>
          <a:lstStyle>
            <a:lvl1pPr>
              <a:defRPr sz="1800">
                <a:solidFill>
                  <a:schemeClr val="bg1"/>
                </a:solidFill>
                <a:latin typeface="Franklin Gothic Medium" panose="020B0603020102020204" pitchFamily="34" charset="0"/>
              </a:defRPr>
            </a:lvl1pPr>
          </a:lstStyle>
          <a:p>
            <a:fld id="{7DA0166B-EC3F-7E46-8825-9472C85664CD}" type="datetime1">
              <a:rPr lang="en-CA" smtClean="0"/>
              <a:t>2021-10-29</a:t>
            </a:fld>
            <a:endParaRPr lang="en-US" dirty="0"/>
          </a:p>
        </p:txBody>
      </p:sp>
      <p:sp>
        <p:nvSpPr>
          <p:cNvPr id="15" name="Footer Placeholder 4">
            <a:extLst>
              <a:ext uri="{FF2B5EF4-FFF2-40B4-BE49-F238E27FC236}">
                <a16:creationId xmlns:a16="http://schemas.microsoft.com/office/drawing/2014/main" id="{320F0A3C-887D-2C46-806E-93328F7564BC}"/>
              </a:ext>
            </a:extLst>
          </p:cNvPr>
          <p:cNvSpPr>
            <a:spLocks noGrp="1"/>
          </p:cNvSpPr>
          <p:nvPr>
            <p:ph type="ftr" sz="quarter" idx="3"/>
          </p:nvPr>
        </p:nvSpPr>
        <p:spPr>
          <a:xfrm>
            <a:off x="4038600" y="6461280"/>
            <a:ext cx="4114800" cy="365125"/>
          </a:xfrm>
          <a:prstGeom prst="rect">
            <a:avLst/>
          </a:prstGeom>
        </p:spPr>
        <p:txBody>
          <a:bodyPr/>
          <a:lstStyle>
            <a:lvl1pPr>
              <a:defRPr sz="1800">
                <a:solidFill>
                  <a:schemeClr val="bg1"/>
                </a:solidFill>
                <a:latin typeface="Franklin Gothic Medium" panose="020B0603020102020204" pitchFamily="34" charset="0"/>
              </a:defRPr>
            </a:lvl1pPr>
          </a:lstStyle>
          <a:p>
            <a:endParaRPr lang="en-US" dirty="0"/>
          </a:p>
        </p:txBody>
      </p:sp>
      <p:sp>
        <p:nvSpPr>
          <p:cNvPr id="16" name="Slide Number Placeholder 5">
            <a:extLst>
              <a:ext uri="{FF2B5EF4-FFF2-40B4-BE49-F238E27FC236}">
                <a16:creationId xmlns:a16="http://schemas.microsoft.com/office/drawing/2014/main" id="{716707DB-26F8-EB48-9249-23A8AE6625BE}"/>
              </a:ext>
            </a:extLst>
          </p:cNvPr>
          <p:cNvSpPr>
            <a:spLocks noGrp="1"/>
          </p:cNvSpPr>
          <p:nvPr>
            <p:ph type="sldNum" sz="quarter" idx="4"/>
          </p:nvPr>
        </p:nvSpPr>
        <p:spPr>
          <a:xfrm>
            <a:off x="9212491" y="6461280"/>
            <a:ext cx="2743200" cy="365125"/>
          </a:xfrm>
          <a:prstGeom prst="rect">
            <a:avLst/>
          </a:prstGeom>
        </p:spPr>
        <p:txBody>
          <a:bodyPr/>
          <a:lstStyle>
            <a:lvl1pPr algn="r">
              <a:defRPr sz="1800">
                <a:solidFill>
                  <a:schemeClr val="bg1"/>
                </a:solidFill>
                <a:latin typeface="Franklin Gothic Medium" panose="020B0603020102020204" pitchFamily="34" charset="0"/>
              </a:defRPr>
            </a:lvl1pPr>
          </a:lstStyle>
          <a:p>
            <a:fld id="{271D2DB9-47EE-2341-8394-DF3DB0897D12}" type="slidenum">
              <a:rPr lang="en-US" smtClean="0"/>
              <a:pPr/>
              <a:t>‹#›</a:t>
            </a:fld>
            <a:endParaRPr lang="en-US" dirty="0"/>
          </a:p>
        </p:txBody>
      </p:sp>
    </p:spTree>
    <p:extLst>
      <p:ext uri="{BB962C8B-B14F-4D97-AF65-F5344CB8AC3E}">
        <p14:creationId xmlns:p14="http://schemas.microsoft.com/office/powerpoint/2010/main" val="3352270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DFD2F94-30CD-E14F-B33C-C782E4951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A1A48E-9767-9F45-8B3D-316C14E2EB86}"/>
              </a:ext>
            </a:extLst>
          </p:cNvPr>
          <p:cNvSpPr>
            <a:spLocks noGrp="1"/>
          </p:cNvSpPr>
          <p:nvPr>
            <p:ph type="body" sz="half" idx="2"/>
          </p:nvPr>
        </p:nvSpPr>
        <p:spPr>
          <a:xfrm>
            <a:off x="839788" y="995363"/>
            <a:ext cx="3932237" cy="48736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Date Placeholder 3">
            <a:extLst>
              <a:ext uri="{FF2B5EF4-FFF2-40B4-BE49-F238E27FC236}">
                <a16:creationId xmlns:a16="http://schemas.microsoft.com/office/drawing/2014/main" id="{85DC40FC-9BA7-0E41-B679-3ACBF5414362}"/>
              </a:ext>
            </a:extLst>
          </p:cNvPr>
          <p:cNvSpPr>
            <a:spLocks noGrp="1"/>
          </p:cNvSpPr>
          <p:nvPr>
            <p:ph type="dt" sz="half" idx="10"/>
          </p:nvPr>
        </p:nvSpPr>
        <p:spPr>
          <a:xfrm>
            <a:off x="247890" y="6461280"/>
            <a:ext cx="2743200" cy="365125"/>
          </a:xfrm>
          <a:prstGeom prst="rect">
            <a:avLst/>
          </a:prstGeom>
        </p:spPr>
        <p:txBody>
          <a:bodyPr/>
          <a:lstStyle>
            <a:lvl1pPr>
              <a:defRPr sz="1800">
                <a:solidFill>
                  <a:schemeClr val="bg1"/>
                </a:solidFill>
                <a:latin typeface="Franklin Gothic Medium" panose="020B0603020102020204" pitchFamily="34" charset="0"/>
              </a:defRPr>
            </a:lvl1pPr>
          </a:lstStyle>
          <a:p>
            <a:fld id="{7DA0166B-EC3F-7E46-8825-9472C85664CD}" type="datetime1">
              <a:rPr lang="en-CA" smtClean="0"/>
              <a:t>2021-10-29</a:t>
            </a:fld>
            <a:endParaRPr lang="en-US" dirty="0"/>
          </a:p>
        </p:txBody>
      </p:sp>
      <p:sp>
        <p:nvSpPr>
          <p:cNvPr id="15" name="Footer Placeholder 4">
            <a:extLst>
              <a:ext uri="{FF2B5EF4-FFF2-40B4-BE49-F238E27FC236}">
                <a16:creationId xmlns:a16="http://schemas.microsoft.com/office/drawing/2014/main" id="{25D49066-BB4A-1840-8AC8-6B4C0DEC5FBF}"/>
              </a:ext>
            </a:extLst>
          </p:cNvPr>
          <p:cNvSpPr>
            <a:spLocks noGrp="1"/>
          </p:cNvSpPr>
          <p:nvPr>
            <p:ph type="ftr" sz="quarter" idx="3"/>
          </p:nvPr>
        </p:nvSpPr>
        <p:spPr>
          <a:xfrm>
            <a:off x="4038600" y="6461280"/>
            <a:ext cx="4114800" cy="365125"/>
          </a:xfrm>
          <a:prstGeom prst="rect">
            <a:avLst/>
          </a:prstGeom>
        </p:spPr>
        <p:txBody>
          <a:bodyPr/>
          <a:lstStyle>
            <a:lvl1pPr>
              <a:defRPr sz="1800">
                <a:solidFill>
                  <a:schemeClr val="bg1"/>
                </a:solidFill>
                <a:latin typeface="Franklin Gothic Medium" panose="020B0603020102020204" pitchFamily="34" charset="0"/>
              </a:defRPr>
            </a:lvl1pPr>
          </a:lstStyle>
          <a:p>
            <a:endParaRPr lang="en-US" dirty="0"/>
          </a:p>
        </p:txBody>
      </p:sp>
      <p:sp>
        <p:nvSpPr>
          <p:cNvPr id="16" name="Slide Number Placeholder 5">
            <a:extLst>
              <a:ext uri="{FF2B5EF4-FFF2-40B4-BE49-F238E27FC236}">
                <a16:creationId xmlns:a16="http://schemas.microsoft.com/office/drawing/2014/main" id="{2A47C144-5635-8F4C-8995-42A18C3F7F62}"/>
              </a:ext>
            </a:extLst>
          </p:cNvPr>
          <p:cNvSpPr>
            <a:spLocks noGrp="1"/>
          </p:cNvSpPr>
          <p:nvPr>
            <p:ph type="sldNum" sz="quarter" idx="4"/>
          </p:nvPr>
        </p:nvSpPr>
        <p:spPr>
          <a:xfrm>
            <a:off x="9212491" y="6461280"/>
            <a:ext cx="2743200" cy="365125"/>
          </a:xfrm>
          <a:prstGeom prst="rect">
            <a:avLst/>
          </a:prstGeom>
        </p:spPr>
        <p:txBody>
          <a:bodyPr/>
          <a:lstStyle>
            <a:lvl1pPr algn="r">
              <a:defRPr sz="1800">
                <a:solidFill>
                  <a:schemeClr val="bg1"/>
                </a:solidFill>
                <a:latin typeface="Franklin Gothic Medium" panose="020B0603020102020204" pitchFamily="34" charset="0"/>
              </a:defRPr>
            </a:lvl1pPr>
          </a:lstStyle>
          <a:p>
            <a:fld id="{271D2DB9-47EE-2341-8394-DF3DB0897D12}" type="slidenum">
              <a:rPr lang="en-US" smtClean="0"/>
              <a:pPr/>
              <a:t>‹#›</a:t>
            </a:fld>
            <a:endParaRPr lang="en-US" dirty="0"/>
          </a:p>
        </p:txBody>
      </p:sp>
      <p:sp>
        <p:nvSpPr>
          <p:cNvPr id="19" name="Title 18">
            <a:extLst>
              <a:ext uri="{FF2B5EF4-FFF2-40B4-BE49-F238E27FC236}">
                <a16:creationId xmlns:a16="http://schemas.microsoft.com/office/drawing/2014/main" id="{638F8275-4921-8349-9141-9E9B8E13FAA3}"/>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86593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542B7AA-B9F2-684B-B0C8-461442259A76}"/>
              </a:ext>
            </a:extLst>
          </p:cNvPr>
          <p:cNvSpPr/>
          <p:nvPr userDrawn="1"/>
        </p:nvSpPr>
        <p:spPr>
          <a:xfrm>
            <a:off x="-2" y="-14012"/>
            <a:ext cx="12192000" cy="666084"/>
          </a:xfrm>
          <a:prstGeom prst="rect">
            <a:avLst/>
          </a:prstGeom>
          <a:solidFill>
            <a:schemeClr val="accent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Placeholder 30">
            <a:extLst>
              <a:ext uri="{FF2B5EF4-FFF2-40B4-BE49-F238E27FC236}">
                <a16:creationId xmlns:a16="http://schemas.microsoft.com/office/drawing/2014/main" id="{8A0876A7-B2F9-094E-87DD-6A1FDB8BCEE6}"/>
              </a:ext>
            </a:extLst>
          </p:cNvPr>
          <p:cNvSpPr>
            <a:spLocks noGrp="1"/>
          </p:cNvSpPr>
          <p:nvPr>
            <p:ph type="title"/>
          </p:nvPr>
        </p:nvSpPr>
        <p:spPr>
          <a:xfrm>
            <a:off x="-2" y="1"/>
            <a:ext cx="12192001" cy="623407"/>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661C20E-D55B-9D4B-A4BE-F2D5A44ABC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C663829B-14CA-AA42-A0D3-61405DC052F1}"/>
              </a:ext>
            </a:extLst>
          </p:cNvPr>
          <p:cNvSpPr/>
          <p:nvPr userDrawn="1"/>
        </p:nvSpPr>
        <p:spPr>
          <a:xfrm>
            <a:off x="0" y="6400800"/>
            <a:ext cx="12192000" cy="457200"/>
          </a:xfrm>
          <a:prstGeom prst="rect">
            <a:avLst/>
          </a:pr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3">
            <a:extLst>
              <a:ext uri="{FF2B5EF4-FFF2-40B4-BE49-F238E27FC236}">
                <a16:creationId xmlns:a16="http://schemas.microsoft.com/office/drawing/2014/main" id="{3AD652CA-C00B-FC4B-AB40-F078A19C5D28}"/>
              </a:ext>
            </a:extLst>
          </p:cNvPr>
          <p:cNvSpPr>
            <a:spLocks noGrp="1"/>
          </p:cNvSpPr>
          <p:nvPr>
            <p:ph type="dt" sz="half" idx="2"/>
          </p:nvPr>
        </p:nvSpPr>
        <p:spPr>
          <a:xfrm>
            <a:off x="247890" y="6461280"/>
            <a:ext cx="2743200" cy="365125"/>
          </a:xfrm>
          <a:prstGeom prst="rect">
            <a:avLst/>
          </a:prstGeom>
        </p:spPr>
        <p:txBody>
          <a:bodyPr/>
          <a:lstStyle>
            <a:lvl1pPr>
              <a:defRPr sz="1800">
                <a:solidFill>
                  <a:schemeClr val="bg1"/>
                </a:solidFill>
                <a:latin typeface="Franklin Gothic Medium" panose="020B0603020102020204" pitchFamily="34" charset="0"/>
              </a:defRPr>
            </a:lvl1pPr>
          </a:lstStyle>
          <a:p>
            <a:fld id="{7DA0166B-EC3F-7E46-8825-9472C85664CD}" type="datetime1">
              <a:rPr lang="en-CA" smtClean="0"/>
              <a:t>2021-10-29</a:t>
            </a:fld>
            <a:endParaRPr lang="en-US" dirty="0"/>
          </a:p>
        </p:txBody>
      </p:sp>
      <p:sp>
        <p:nvSpPr>
          <p:cNvPr id="20" name="Footer Placeholder 4">
            <a:extLst>
              <a:ext uri="{FF2B5EF4-FFF2-40B4-BE49-F238E27FC236}">
                <a16:creationId xmlns:a16="http://schemas.microsoft.com/office/drawing/2014/main" id="{4D19FB6E-EF31-F448-B9A5-2C0279C330B8}"/>
              </a:ext>
            </a:extLst>
          </p:cNvPr>
          <p:cNvSpPr>
            <a:spLocks noGrp="1"/>
          </p:cNvSpPr>
          <p:nvPr>
            <p:ph type="ftr" sz="quarter" idx="3"/>
          </p:nvPr>
        </p:nvSpPr>
        <p:spPr>
          <a:xfrm>
            <a:off x="4038600" y="6461280"/>
            <a:ext cx="4114800" cy="365125"/>
          </a:xfrm>
          <a:prstGeom prst="rect">
            <a:avLst/>
          </a:prstGeom>
        </p:spPr>
        <p:txBody>
          <a:bodyPr/>
          <a:lstStyle>
            <a:lvl1pPr>
              <a:defRPr sz="1800">
                <a:solidFill>
                  <a:schemeClr val="bg1"/>
                </a:solidFill>
                <a:latin typeface="Franklin Gothic Medium" panose="020B0603020102020204" pitchFamily="34" charset="0"/>
              </a:defRPr>
            </a:lvl1pPr>
          </a:lstStyle>
          <a:p>
            <a:endParaRPr lang="en-US" dirty="0"/>
          </a:p>
        </p:txBody>
      </p:sp>
      <p:sp>
        <p:nvSpPr>
          <p:cNvPr id="21" name="Slide Number Placeholder 5">
            <a:extLst>
              <a:ext uri="{FF2B5EF4-FFF2-40B4-BE49-F238E27FC236}">
                <a16:creationId xmlns:a16="http://schemas.microsoft.com/office/drawing/2014/main" id="{F359A2C5-6212-E54D-8D20-85AD1FC3B081}"/>
              </a:ext>
            </a:extLst>
          </p:cNvPr>
          <p:cNvSpPr>
            <a:spLocks noGrp="1"/>
          </p:cNvSpPr>
          <p:nvPr>
            <p:ph type="sldNum" sz="quarter" idx="4"/>
          </p:nvPr>
        </p:nvSpPr>
        <p:spPr>
          <a:xfrm>
            <a:off x="9212491" y="6461280"/>
            <a:ext cx="2743200" cy="365125"/>
          </a:xfrm>
          <a:prstGeom prst="rect">
            <a:avLst/>
          </a:prstGeom>
        </p:spPr>
        <p:txBody>
          <a:bodyPr/>
          <a:lstStyle>
            <a:lvl1pPr algn="r">
              <a:defRPr sz="1800">
                <a:solidFill>
                  <a:schemeClr val="bg1"/>
                </a:solidFill>
                <a:latin typeface="Franklin Gothic Medium" panose="020B0603020102020204" pitchFamily="34" charset="0"/>
              </a:defRPr>
            </a:lvl1pPr>
          </a:lstStyle>
          <a:p>
            <a:fld id="{271D2DB9-47EE-2341-8394-DF3DB0897D12}" type="slidenum">
              <a:rPr lang="en-US" smtClean="0"/>
              <a:pPr/>
              <a:t>‹#›</a:t>
            </a:fld>
            <a:endParaRPr lang="en-US" dirty="0"/>
          </a:p>
        </p:txBody>
      </p:sp>
      <p:pic>
        <p:nvPicPr>
          <p:cNvPr id="34" name="Graphic 33">
            <a:extLst>
              <a:ext uri="{FF2B5EF4-FFF2-40B4-BE49-F238E27FC236}">
                <a16:creationId xmlns:a16="http://schemas.microsoft.com/office/drawing/2014/main" id="{A62C273E-C87C-7E42-BD1E-087348B21361}"/>
              </a:ext>
            </a:extLst>
          </p:cNvPr>
          <p:cNvPicPr>
            <a:picLocks noChangeAspect="1"/>
          </p:cNvPicPr>
          <p:nvPr userDrawn="1"/>
        </p:nvPicPr>
        <p:blipFill>
          <a:blip r:embed="rId10">
            <a:lum bright="100000"/>
            <a:extLst>
              <a:ext uri="{96DAC541-7B7A-43D3-8B79-37D633B846F1}">
                <asvg:svgBlip xmlns:asvg="http://schemas.microsoft.com/office/drawing/2016/SVG/main" r:embed="rId11"/>
              </a:ext>
            </a:extLst>
          </a:blip>
          <a:stretch>
            <a:fillRect/>
          </a:stretch>
        </p:blipFill>
        <p:spPr>
          <a:xfrm>
            <a:off x="8720040" y="47732"/>
            <a:ext cx="1673705" cy="544512"/>
          </a:xfrm>
          <a:prstGeom prst="rect">
            <a:avLst/>
          </a:prstGeom>
        </p:spPr>
      </p:pic>
      <p:pic>
        <p:nvPicPr>
          <p:cNvPr id="35" name="Graphic 34">
            <a:extLst>
              <a:ext uri="{FF2B5EF4-FFF2-40B4-BE49-F238E27FC236}">
                <a16:creationId xmlns:a16="http://schemas.microsoft.com/office/drawing/2014/main" id="{D60A30F7-7235-5748-A66B-A4CC422C5100}"/>
              </a:ext>
            </a:extLst>
          </p:cNvPr>
          <p:cNvPicPr>
            <a:picLocks noChangeAspect="1"/>
          </p:cNvPicPr>
          <p:nvPr userDrawn="1"/>
        </p:nvPicPr>
        <p:blipFill>
          <a:blip r:embed="rId12">
            <a:lum bright="100000"/>
            <a:extLst>
              <a:ext uri="{96DAC541-7B7A-43D3-8B79-37D633B846F1}">
                <asvg:svgBlip xmlns:asvg="http://schemas.microsoft.com/office/drawing/2016/SVG/main" r:embed="rId13"/>
              </a:ext>
            </a:extLst>
          </a:blip>
          <a:stretch>
            <a:fillRect/>
          </a:stretch>
        </p:blipFill>
        <p:spPr>
          <a:xfrm>
            <a:off x="10620887" y="32635"/>
            <a:ext cx="1453412" cy="544512"/>
          </a:xfrm>
          <a:prstGeom prst="rect">
            <a:avLst/>
          </a:prstGeom>
        </p:spPr>
      </p:pic>
    </p:spTree>
    <p:extLst>
      <p:ext uri="{BB962C8B-B14F-4D97-AF65-F5344CB8AC3E}">
        <p14:creationId xmlns:p14="http://schemas.microsoft.com/office/powerpoint/2010/main" val="100832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Lst>
  <p:hf hdr="0" ftr="0" dt="0"/>
  <p:txStyles>
    <p:titleStyle>
      <a:lvl1pPr algn="l" defTabSz="914400" rtl="0" eaLnBrk="1" latinLnBrk="0" hangingPunct="1">
        <a:lnSpc>
          <a:spcPct val="100000"/>
        </a:lnSpc>
        <a:spcBef>
          <a:spcPct val="0"/>
        </a:spcBef>
        <a:buNone/>
        <a:defRPr sz="4400" kern="1200">
          <a:solidFill>
            <a:schemeClr val="bg1"/>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anklin Gothic Medium" panose="020B06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anklin Gothic Medium" panose="020B06030201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anklin Gothic Medium" panose="020B06030201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facebook.github.io/prophet/"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ts.gluon.ai/api/gluonts/gluonts.model.n_beats.html" TargetMode="External"/><Relationship Id="rId4" Type="http://schemas.openxmlformats.org/officeDocument/2006/relationships/hyperlink" Target="https://github.com/ourownstory/neural_prophe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ts.gluon.ai/api/gluonts/gluonts.model.n_beats.html"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4F08E-F478-1043-A5EC-A088169936BE}"/>
              </a:ext>
            </a:extLst>
          </p:cNvPr>
          <p:cNvSpPr>
            <a:spLocks noGrp="1"/>
          </p:cNvSpPr>
          <p:nvPr>
            <p:ph type="ctrTitle" idx="4294967295"/>
          </p:nvPr>
        </p:nvSpPr>
        <p:spPr>
          <a:xfrm>
            <a:off x="1523999" y="1410232"/>
            <a:ext cx="5184000" cy="2387600"/>
          </a:xfrm>
          <a:solidFill>
            <a:schemeClr val="accent1">
              <a:lumMod val="50000"/>
            </a:schemeClr>
          </a:solidFill>
        </p:spPr>
        <p:txBody>
          <a:bodyPr>
            <a:normAutofit/>
          </a:bodyPr>
          <a:lstStyle/>
          <a:p>
            <a:r>
              <a:rPr lang="en-US" sz="4000" dirty="0"/>
              <a:t>Canada’s Food Price Report: Forecast 2022</a:t>
            </a:r>
            <a:endParaRPr lang="en-US" dirty="0"/>
          </a:p>
        </p:txBody>
      </p:sp>
      <p:sp>
        <p:nvSpPr>
          <p:cNvPr id="3" name="Subtitle 2">
            <a:extLst>
              <a:ext uri="{FF2B5EF4-FFF2-40B4-BE49-F238E27FC236}">
                <a16:creationId xmlns:a16="http://schemas.microsoft.com/office/drawing/2014/main" id="{6BF2CEEC-CF8C-324A-81E8-B66736ED831E}"/>
              </a:ext>
            </a:extLst>
          </p:cNvPr>
          <p:cNvSpPr>
            <a:spLocks noGrp="1"/>
          </p:cNvSpPr>
          <p:nvPr>
            <p:ph type="subTitle" idx="1"/>
          </p:nvPr>
        </p:nvSpPr>
        <p:spPr>
          <a:xfrm>
            <a:off x="1524000" y="4135008"/>
            <a:ext cx="9829800" cy="1436913"/>
          </a:xfrm>
        </p:spPr>
        <p:txBody>
          <a:bodyPr>
            <a:normAutofit/>
          </a:bodyPr>
          <a:lstStyle/>
          <a:p>
            <a:endParaRPr lang="en-US" dirty="0"/>
          </a:p>
          <a:p>
            <a:r>
              <a:rPr lang="en-US" dirty="0"/>
              <a:t>Ethan Jackson, Sara El-</a:t>
            </a:r>
            <a:r>
              <a:rPr lang="en-US" dirty="0" err="1"/>
              <a:t>Shawa</a:t>
            </a:r>
            <a:r>
              <a:rPr lang="en-US" dirty="0"/>
              <a:t>, Simon Somogyi, and Graham Taylor</a:t>
            </a:r>
          </a:p>
          <a:p>
            <a:r>
              <a:rPr lang="en-US" dirty="0"/>
              <a:t>October 29, 2021</a:t>
            </a:r>
          </a:p>
        </p:txBody>
      </p:sp>
      <p:grpSp>
        <p:nvGrpSpPr>
          <p:cNvPr id="146" name="Google Shape;705;p29">
            <a:extLst>
              <a:ext uri="{FF2B5EF4-FFF2-40B4-BE49-F238E27FC236}">
                <a16:creationId xmlns:a16="http://schemas.microsoft.com/office/drawing/2014/main" id="{312A1430-D850-3D46-BF9B-7616C3AFD5DE}"/>
              </a:ext>
            </a:extLst>
          </p:cNvPr>
          <p:cNvGrpSpPr>
            <a:grpSpLocks noChangeAspect="1"/>
          </p:cNvGrpSpPr>
          <p:nvPr/>
        </p:nvGrpSpPr>
        <p:grpSpPr>
          <a:xfrm>
            <a:off x="7170576" y="1376894"/>
            <a:ext cx="3700871" cy="2484438"/>
            <a:chOff x="4710406" y="1815485"/>
            <a:chExt cx="3380414" cy="2313100"/>
          </a:xfrm>
        </p:grpSpPr>
        <p:sp>
          <p:nvSpPr>
            <p:cNvPr id="147" name="Google Shape;706;p29">
              <a:extLst>
                <a:ext uri="{FF2B5EF4-FFF2-40B4-BE49-F238E27FC236}">
                  <a16:creationId xmlns:a16="http://schemas.microsoft.com/office/drawing/2014/main" id="{40C56B0B-90E3-244D-905A-A0195CEEB221}"/>
                </a:ext>
              </a:extLst>
            </p:cNvPr>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707;p29">
              <a:extLst>
                <a:ext uri="{FF2B5EF4-FFF2-40B4-BE49-F238E27FC236}">
                  <a16:creationId xmlns:a16="http://schemas.microsoft.com/office/drawing/2014/main" id="{30FDAD58-C2D8-E44B-A16B-89D004919B47}"/>
                </a:ext>
              </a:extLst>
            </p:cNvPr>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rgbClr val="F8F8F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708;p29">
              <a:extLst>
                <a:ext uri="{FF2B5EF4-FFF2-40B4-BE49-F238E27FC236}">
                  <a16:creationId xmlns:a16="http://schemas.microsoft.com/office/drawing/2014/main" id="{C9C712C6-F948-A94E-AE95-E5873CA741D6}"/>
                </a:ext>
              </a:extLst>
            </p:cNvPr>
            <p:cNvGrpSpPr/>
            <p:nvPr/>
          </p:nvGrpSpPr>
          <p:grpSpPr>
            <a:xfrm>
              <a:off x="4710585" y="2281922"/>
              <a:ext cx="3380235" cy="1683652"/>
              <a:chOff x="4710585" y="2281922"/>
              <a:chExt cx="3380235" cy="1683652"/>
            </a:xfrm>
          </p:grpSpPr>
          <p:sp>
            <p:nvSpPr>
              <p:cNvPr id="150" name="Google Shape;709;p29">
                <a:extLst>
                  <a:ext uri="{FF2B5EF4-FFF2-40B4-BE49-F238E27FC236}">
                    <a16:creationId xmlns:a16="http://schemas.microsoft.com/office/drawing/2014/main" id="{609EACC1-24F9-F245-9254-01109733624B}"/>
                  </a:ext>
                </a:extLst>
              </p:cNvPr>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710;p29">
                <a:extLst>
                  <a:ext uri="{FF2B5EF4-FFF2-40B4-BE49-F238E27FC236}">
                    <a16:creationId xmlns:a16="http://schemas.microsoft.com/office/drawing/2014/main" id="{5D32EEFA-5A3E-D042-BCC2-5068CED6388A}"/>
                  </a:ext>
                </a:extLst>
              </p:cNvPr>
              <p:cNvGrpSpPr/>
              <p:nvPr/>
            </p:nvGrpSpPr>
            <p:grpSpPr>
              <a:xfrm>
                <a:off x="4710585" y="2281922"/>
                <a:ext cx="3380235" cy="634850"/>
                <a:chOff x="4672653" y="2281922"/>
                <a:chExt cx="3380235" cy="634850"/>
              </a:xfrm>
            </p:grpSpPr>
            <p:sp>
              <p:nvSpPr>
                <p:cNvPr id="164" name="Google Shape;711;p29">
                  <a:extLst>
                    <a:ext uri="{FF2B5EF4-FFF2-40B4-BE49-F238E27FC236}">
                      <a16:creationId xmlns:a16="http://schemas.microsoft.com/office/drawing/2014/main" id="{D6EF77E7-D096-0144-A91C-358E19AA8420}"/>
                    </a:ext>
                  </a:extLst>
                </p:cNvPr>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712;p29">
                  <a:extLst>
                    <a:ext uri="{FF2B5EF4-FFF2-40B4-BE49-F238E27FC236}">
                      <a16:creationId xmlns:a16="http://schemas.microsoft.com/office/drawing/2014/main" id="{149E815A-DD57-0D47-B61D-F8923BA30F50}"/>
                    </a:ext>
                  </a:extLst>
                </p:cNvPr>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713;p29">
                <a:extLst>
                  <a:ext uri="{FF2B5EF4-FFF2-40B4-BE49-F238E27FC236}">
                    <a16:creationId xmlns:a16="http://schemas.microsoft.com/office/drawing/2014/main" id="{271E365A-5AFA-A64E-8A76-F03F337EB138}"/>
                  </a:ext>
                </a:extLst>
              </p:cNvPr>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714;p29">
                <a:extLst>
                  <a:ext uri="{FF2B5EF4-FFF2-40B4-BE49-F238E27FC236}">
                    <a16:creationId xmlns:a16="http://schemas.microsoft.com/office/drawing/2014/main" id="{3083A779-06E2-1F4C-8BB0-A8D1DBF5829C}"/>
                  </a:ext>
                </a:extLst>
              </p:cNvPr>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715;p29">
                <a:extLst>
                  <a:ext uri="{FF2B5EF4-FFF2-40B4-BE49-F238E27FC236}">
                    <a16:creationId xmlns:a16="http://schemas.microsoft.com/office/drawing/2014/main" id="{C30D7891-C6C7-8346-BADB-687F1E1F2355}"/>
                  </a:ext>
                </a:extLst>
              </p:cNvPr>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716;p29">
                <a:extLst>
                  <a:ext uri="{FF2B5EF4-FFF2-40B4-BE49-F238E27FC236}">
                    <a16:creationId xmlns:a16="http://schemas.microsoft.com/office/drawing/2014/main" id="{1709DE2D-0258-E24A-9223-70055A01243D}"/>
                  </a:ext>
                </a:extLst>
              </p:cNvPr>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717;p29">
                <a:extLst>
                  <a:ext uri="{FF2B5EF4-FFF2-40B4-BE49-F238E27FC236}">
                    <a16:creationId xmlns:a16="http://schemas.microsoft.com/office/drawing/2014/main" id="{3064C5FE-CF7A-BF48-9644-952D027922B5}"/>
                  </a:ext>
                </a:extLst>
              </p:cNvPr>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718;p29">
                <a:extLst>
                  <a:ext uri="{FF2B5EF4-FFF2-40B4-BE49-F238E27FC236}">
                    <a16:creationId xmlns:a16="http://schemas.microsoft.com/office/drawing/2014/main" id="{50AF1060-9A57-E143-AEF6-7338D919F69A}"/>
                  </a:ext>
                </a:extLst>
              </p:cNvPr>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719;p29">
                <a:extLst>
                  <a:ext uri="{FF2B5EF4-FFF2-40B4-BE49-F238E27FC236}">
                    <a16:creationId xmlns:a16="http://schemas.microsoft.com/office/drawing/2014/main" id="{8D720605-C663-6645-BE88-534032704A68}"/>
                  </a:ext>
                </a:extLst>
              </p:cNvPr>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720;p29">
                <a:extLst>
                  <a:ext uri="{FF2B5EF4-FFF2-40B4-BE49-F238E27FC236}">
                    <a16:creationId xmlns:a16="http://schemas.microsoft.com/office/drawing/2014/main" id="{63BD2DCE-FB4B-C24A-9528-7AE8987459D3}"/>
                  </a:ext>
                </a:extLst>
              </p:cNvPr>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721;p29">
                <a:extLst>
                  <a:ext uri="{FF2B5EF4-FFF2-40B4-BE49-F238E27FC236}">
                    <a16:creationId xmlns:a16="http://schemas.microsoft.com/office/drawing/2014/main" id="{476E473B-7208-D24E-B9BC-D552506A9D4B}"/>
                  </a:ext>
                </a:extLst>
              </p:cNvPr>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722;p29">
                <a:extLst>
                  <a:ext uri="{FF2B5EF4-FFF2-40B4-BE49-F238E27FC236}">
                    <a16:creationId xmlns:a16="http://schemas.microsoft.com/office/drawing/2014/main" id="{1ACFBBBA-AFD7-3B48-9932-8AD5FA2F2716}"/>
                  </a:ext>
                </a:extLst>
              </p:cNvPr>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723;p29">
                <a:extLst>
                  <a:ext uri="{FF2B5EF4-FFF2-40B4-BE49-F238E27FC236}">
                    <a16:creationId xmlns:a16="http://schemas.microsoft.com/office/drawing/2014/main" id="{05961EF7-3F71-444F-B004-F7F1B90CDF94}"/>
                  </a:ext>
                </a:extLst>
              </p:cNvPr>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724;p29">
                <a:extLst>
                  <a:ext uri="{FF2B5EF4-FFF2-40B4-BE49-F238E27FC236}">
                    <a16:creationId xmlns:a16="http://schemas.microsoft.com/office/drawing/2014/main" id="{AF854FB9-CFD4-ED4C-851B-0330B6B4FDBE}"/>
                  </a:ext>
                </a:extLst>
              </p:cNvPr>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6" name="Google Shape;166;p24">
            <a:extLst>
              <a:ext uri="{FF2B5EF4-FFF2-40B4-BE49-F238E27FC236}">
                <a16:creationId xmlns:a16="http://schemas.microsoft.com/office/drawing/2014/main" id="{25A03A6F-1265-F24E-BF71-9A21C3B0A5AE}"/>
              </a:ext>
            </a:extLst>
          </p:cNvPr>
          <p:cNvSpPr>
            <a:spLocks noChangeAspect="1"/>
          </p:cNvSpPr>
          <p:nvPr/>
        </p:nvSpPr>
        <p:spPr>
          <a:xfrm rot="3005744">
            <a:off x="11041050" y="1768529"/>
            <a:ext cx="244611" cy="620601"/>
          </a:xfrm>
          <a:custGeom>
            <a:avLst/>
            <a:gdLst/>
            <a:ahLst/>
            <a:cxnLst/>
            <a:rect l="l" t="t" r="r" b="b"/>
            <a:pathLst>
              <a:path w="5433" h="13784" extrusionOk="0">
                <a:moveTo>
                  <a:pt x="2728" y="0"/>
                </a:moveTo>
                <a:lnTo>
                  <a:pt x="1364" y="2351"/>
                </a:lnTo>
                <a:lnTo>
                  <a:pt x="1" y="4698"/>
                </a:lnTo>
                <a:lnTo>
                  <a:pt x="1880" y="4702"/>
                </a:lnTo>
                <a:lnTo>
                  <a:pt x="1863" y="13779"/>
                </a:lnTo>
                <a:lnTo>
                  <a:pt x="3537" y="13783"/>
                </a:lnTo>
                <a:lnTo>
                  <a:pt x="3554" y="4706"/>
                </a:lnTo>
                <a:lnTo>
                  <a:pt x="5433" y="4711"/>
                </a:lnTo>
                <a:lnTo>
                  <a:pt x="5433" y="4711"/>
                </a:lnTo>
                <a:lnTo>
                  <a:pt x="4079" y="2356"/>
                </a:lnTo>
                <a:lnTo>
                  <a:pt x="2728" y="0"/>
                </a:ln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67;p24">
            <a:extLst>
              <a:ext uri="{FF2B5EF4-FFF2-40B4-BE49-F238E27FC236}">
                <a16:creationId xmlns:a16="http://schemas.microsoft.com/office/drawing/2014/main" id="{1926F5C3-CC20-114A-AFCA-1AE76114E1C4}"/>
              </a:ext>
            </a:extLst>
          </p:cNvPr>
          <p:cNvSpPr>
            <a:spLocks noChangeAspect="1"/>
          </p:cNvSpPr>
          <p:nvPr/>
        </p:nvSpPr>
        <p:spPr>
          <a:xfrm rot="7164811">
            <a:off x="11006341" y="2885492"/>
            <a:ext cx="148037" cy="374999"/>
          </a:xfrm>
          <a:custGeom>
            <a:avLst/>
            <a:gdLst/>
            <a:ahLst/>
            <a:cxnLst/>
            <a:rect l="l" t="t" r="r" b="b"/>
            <a:pathLst>
              <a:path w="3288" h="8329" extrusionOk="0">
                <a:moveTo>
                  <a:pt x="1648" y="0"/>
                </a:moveTo>
                <a:lnTo>
                  <a:pt x="827" y="1420"/>
                </a:lnTo>
                <a:lnTo>
                  <a:pt x="0" y="2840"/>
                </a:lnTo>
                <a:lnTo>
                  <a:pt x="1137" y="2840"/>
                </a:lnTo>
                <a:lnTo>
                  <a:pt x="1123" y="8329"/>
                </a:lnTo>
                <a:lnTo>
                  <a:pt x="2138" y="8329"/>
                </a:lnTo>
                <a:lnTo>
                  <a:pt x="2150" y="2845"/>
                </a:lnTo>
                <a:lnTo>
                  <a:pt x="3287" y="2845"/>
                </a:lnTo>
                <a:lnTo>
                  <a:pt x="2465" y="1420"/>
                </a:lnTo>
                <a:lnTo>
                  <a:pt x="1648" y="0"/>
                </a:ln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862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10</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Experiments</a:t>
            </a:r>
          </a:p>
        </p:txBody>
      </p:sp>
      <p:sp>
        <p:nvSpPr>
          <p:cNvPr id="4" name="TextBox 3">
            <a:extLst>
              <a:ext uri="{FF2B5EF4-FFF2-40B4-BE49-F238E27FC236}">
                <a16:creationId xmlns:a16="http://schemas.microsoft.com/office/drawing/2014/main" id="{2B76AF34-D386-8A43-B266-9B8280047001}"/>
              </a:ext>
            </a:extLst>
          </p:cNvPr>
          <p:cNvSpPr txBox="1"/>
          <p:nvPr/>
        </p:nvSpPr>
        <p:spPr>
          <a:xfrm>
            <a:off x="708992" y="1277035"/>
            <a:ext cx="184731" cy="646331"/>
          </a:xfrm>
          <a:prstGeom prst="rect">
            <a:avLst/>
          </a:prstGeom>
          <a:noFill/>
        </p:spPr>
        <p:txBody>
          <a:bodyPr wrap="none" rtlCol="0">
            <a:spAutoFit/>
          </a:bodyPr>
          <a:lstStyle/>
          <a:p>
            <a:endParaRPr lang="en-US" sz="3600" dirty="0"/>
          </a:p>
        </p:txBody>
      </p:sp>
      <p:graphicFrame>
        <p:nvGraphicFramePr>
          <p:cNvPr id="2" name="Table 4">
            <a:extLst>
              <a:ext uri="{FF2B5EF4-FFF2-40B4-BE49-F238E27FC236}">
                <a16:creationId xmlns:a16="http://schemas.microsoft.com/office/drawing/2014/main" id="{4E79EA4A-2316-9646-A266-46FE8B23B520}"/>
              </a:ext>
            </a:extLst>
          </p:cNvPr>
          <p:cNvGraphicFramePr>
            <a:graphicFrameLocks noGrp="1"/>
          </p:cNvGraphicFramePr>
          <p:nvPr>
            <p:extLst>
              <p:ext uri="{D42A27DB-BD31-4B8C-83A1-F6EECF244321}">
                <p14:modId xmlns:p14="http://schemas.microsoft.com/office/powerpoint/2010/main" val="1922773696"/>
              </p:ext>
            </p:extLst>
          </p:nvPr>
        </p:nvGraphicFramePr>
        <p:xfrm>
          <a:off x="708992" y="1592612"/>
          <a:ext cx="10071652" cy="1828800"/>
        </p:xfrm>
        <a:graphic>
          <a:graphicData uri="http://schemas.openxmlformats.org/drawingml/2006/table">
            <a:tbl>
              <a:tblPr firstRow="1" bandRow="1">
                <a:tableStyleId>{2D5ABB26-0587-4C30-8999-92F81FD0307C}</a:tableStyleId>
              </a:tblPr>
              <a:tblGrid>
                <a:gridCol w="2359175">
                  <a:extLst>
                    <a:ext uri="{9D8B030D-6E8A-4147-A177-3AD203B41FA5}">
                      <a16:colId xmlns:a16="http://schemas.microsoft.com/office/drawing/2014/main" val="208283257"/>
                    </a:ext>
                  </a:extLst>
                </a:gridCol>
                <a:gridCol w="7712477">
                  <a:extLst>
                    <a:ext uri="{9D8B030D-6E8A-4147-A177-3AD203B41FA5}">
                      <a16:colId xmlns:a16="http://schemas.microsoft.com/office/drawing/2014/main" val="3717518493"/>
                    </a:ext>
                  </a:extLst>
                </a:gridCol>
              </a:tblGrid>
              <a:tr h="371212">
                <a:tc>
                  <a:txBody>
                    <a:bodyPr/>
                    <a:lstStyle/>
                    <a:p>
                      <a:r>
                        <a:rPr lang="en-US" sz="2400" b="1" dirty="0"/>
                        <a:t>prophet</a:t>
                      </a:r>
                    </a:p>
                  </a:txBody>
                  <a:tcPr/>
                </a:tc>
                <a:tc>
                  <a:txBody>
                    <a:bodyPr/>
                    <a:lstStyle/>
                    <a:p>
                      <a:r>
                        <a:rPr lang="en-US" sz="2400" dirty="0"/>
                        <a:t>Univariate, autoregressive model.</a:t>
                      </a:r>
                    </a:p>
                  </a:txBody>
                  <a:tcPr/>
                </a:tc>
                <a:extLst>
                  <a:ext uri="{0D108BD9-81ED-4DB2-BD59-A6C34878D82A}">
                    <a16:rowId xmlns:a16="http://schemas.microsoft.com/office/drawing/2014/main" val="2361734010"/>
                  </a:ext>
                </a:extLst>
              </a:tr>
              <a:tr h="371212">
                <a:tc>
                  <a:txBody>
                    <a:bodyPr/>
                    <a:lstStyle/>
                    <a:p>
                      <a:r>
                        <a:rPr lang="en-US" sz="2400" b="1" dirty="0" err="1"/>
                        <a:t>neuralprophet</a:t>
                      </a:r>
                      <a:endParaRPr lang="en-US" sz="2400" b="1" dirty="0"/>
                    </a:p>
                  </a:txBody>
                  <a:tcPr/>
                </a:tc>
                <a:tc>
                  <a:txBody>
                    <a:bodyPr/>
                    <a:lstStyle/>
                    <a:p>
                      <a:r>
                        <a:rPr lang="en-US" sz="2400" dirty="0"/>
                        <a:t>Multivariate model with selected dependent variables.</a:t>
                      </a:r>
                    </a:p>
                  </a:txBody>
                  <a:tcPr/>
                </a:tc>
                <a:extLst>
                  <a:ext uri="{0D108BD9-81ED-4DB2-BD59-A6C34878D82A}">
                    <a16:rowId xmlns:a16="http://schemas.microsoft.com/office/drawing/2014/main" val="3492960013"/>
                  </a:ext>
                </a:extLst>
              </a:tr>
              <a:tr h="371212">
                <a:tc>
                  <a:txBody>
                    <a:bodyPr/>
                    <a:lstStyle/>
                    <a:p>
                      <a:r>
                        <a:rPr lang="en-US" sz="2400" b="1" dirty="0" err="1"/>
                        <a:t>nbeats</a:t>
                      </a:r>
                      <a:endParaRPr lang="en-US" sz="2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N-BEATS model trained using food CPI only.</a:t>
                      </a:r>
                    </a:p>
                  </a:txBody>
                  <a:tcPr/>
                </a:tc>
                <a:extLst>
                  <a:ext uri="{0D108BD9-81ED-4DB2-BD59-A6C34878D82A}">
                    <a16:rowId xmlns:a16="http://schemas.microsoft.com/office/drawing/2014/main" val="2326333333"/>
                  </a:ext>
                </a:extLst>
              </a:tr>
              <a:tr h="371212">
                <a:tc>
                  <a:txBody>
                    <a:bodyPr/>
                    <a:lstStyle/>
                    <a:p>
                      <a:r>
                        <a:rPr lang="en-US" sz="2400" b="1" dirty="0" err="1"/>
                        <a:t>nbeatsfredvars</a:t>
                      </a:r>
                      <a:endParaRPr lang="en-US" sz="2400" b="1" dirty="0"/>
                    </a:p>
                  </a:txBody>
                  <a:tcPr/>
                </a:tc>
                <a:tc>
                  <a:txBody>
                    <a:bodyPr/>
                    <a:lstStyle/>
                    <a:p>
                      <a:r>
                        <a:rPr lang="en-US" sz="2400" dirty="0"/>
                        <a:t>N-BEATs model trained using food CPI and FRED variables.</a:t>
                      </a:r>
                    </a:p>
                  </a:txBody>
                  <a:tcPr/>
                </a:tc>
                <a:extLst>
                  <a:ext uri="{0D108BD9-81ED-4DB2-BD59-A6C34878D82A}">
                    <a16:rowId xmlns:a16="http://schemas.microsoft.com/office/drawing/2014/main" val="593429371"/>
                  </a:ext>
                </a:extLst>
              </a:tr>
            </a:tbl>
          </a:graphicData>
        </a:graphic>
      </p:graphicFrame>
      <p:sp>
        <p:nvSpPr>
          <p:cNvPr id="9" name="TextBox 8">
            <a:extLst>
              <a:ext uri="{FF2B5EF4-FFF2-40B4-BE49-F238E27FC236}">
                <a16:creationId xmlns:a16="http://schemas.microsoft.com/office/drawing/2014/main" id="{5F4494F8-8741-5C4E-B956-CEBF8F5B6923}"/>
              </a:ext>
            </a:extLst>
          </p:cNvPr>
          <p:cNvSpPr txBox="1"/>
          <p:nvPr/>
        </p:nvSpPr>
        <p:spPr>
          <a:xfrm>
            <a:off x="253340" y="868890"/>
            <a:ext cx="8843511" cy="523220"/>
          </a:xfrm>
          <a:prstGeom prst="rect">
            <a:avLst/>
          </a:prstGeom>
          <a:noFill/>
        </p:spPr>
        <p:txBody>
          <a:bodyPr wrap="none" rtlCol="0">
            <a:spAutoFit/>
          </a:bodyPr>
          <a:lstStyle/>
          <a:p>
            <a:r>
              <a:rPr lang="en-US" sz="2800" dirty="0"/>
              <a:t>Train and evaluate (cross-validate) the following methods:</a:t>
            </a:r>
          </a:p>
        </p:txBody>
      </p:sp>
    </p:spTree>
    <p:extLst>
      <p:ext uri="{BB962C8B-B14F-4D97-AF65-F5344CB8AC3E}">
        <p14:creationId xmlns:p14="http://schemas.microsoft.com/office/powerpoint/2010/main" val="939296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11</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Experiments</a:t>
            </a:r>
          </a:p>
        </p:txBody>
      </p:sp>
      <p:sp>
        <p:nvSpPr>
          <p:cNvPr id="4" name="TextBox 3">
            <a:extLst>
              <a:ext uri="{FF2B5EF4-FFF2-40B4-BE49-F238E27FC236}">
                <a16:creationId xmlns:a16="http://schemas.microsoft.com/office/drawing/2014/main" id="{2B76AF34-D386-8A43-B266-9B8280047001}"/>
              </a:ext>
            </a:extLst>
          </p:cNvPr>
          <p:cNvSpPr txBox="1"/>
          <p:nvPr/>
        </p:nvSpPr>
        <p:spPr>
          <a:xfrm>
            <a:off x="708992" y="1277035"/>
            <a:ext cx="184731" cy="646331"/>
          </a:xfrm>
          <a:prstGeom prst="rect">
            <a:avLst/>
          </a:prstGeom>
          <a:noFill/>
        </p:spPr>
        <p:txBody>
          <a:bodyPr wrap="none" rtlCol="0">
            <a:spAutoFit/>
          </a:bodyPr>
          <a:lstStyle/>
          <a:p>
            <a:endParaRPr lang="en-US" sz="3600" dirty="0"/>
          </a:p>
        </p:txBody>
      </p:sp>
      <p:sp>
        <p:nvSpPr>
          <p:cNvPr id="9" name="TextBox 8">
            <a:extLst>
              <a:ext uri="{FF2B5EF4-FFF2-40B4-BE49-F238E27FC236}">
                <a16:creationId xmlns:a16="http://schemas.microsoft.com/office/drawing/2014/main" id="{5F4494F8-8741-5C4E-B956-CEBF8F5B6923}"/>
              </a:ext>
            </a:extLst>
          </p:cNvPr>
          <p:cNvSpPr txBox="1"/>
          <p:nvPr/>
        </p:nvSpPr>
        <p:spPr>
          <a:xfrm>
            <a:off x="253340" y="868890"/>
            <a:ext cx="8843511" cy="523220"/>
          </a:xfrm>
          <a:prstGeom prst="rect">
            <a:avLst/>
          </a:prstGeom>
          <a:noFill/>
        </p:spPr>
        <p:txBody>
          <a:bodyPr wrap="none" rtlCol="0">
            <a:spAutoFit/>
          </a:bodyPr>
          <a:lstStyle/>
          <a:p>
            <a:r>
              <a:rPr lang="en-US" sz="2800" dirty="0"/>
              <a:t>Train and evaluate (cross-validate) the following methods:</a:t>
            </a:r>
          </a:p>
        </p:txBody>
      </p:sp>
      <p:sp>
        <p:nvSpPr>
          <p:cNvPr id="12" name="TextBox 11">
            <a:extLst>
              <a:ext uri="{FF2B5EF4-FFF2-40B4-BE49-F238E27FC236}">
                <a16:creationId xmlns:a16="http://schemas.microsoft.com/office/drawing/2014/main" id="{0DAC208E-292C-D042-B3D1-CCD7205BCAC1}"/>
              </a:ext>
            </a:extLst>
          </p:cNvPr>
          <p:cNvSpPr txBox="1"/>
          <p:nvPr/>
        </p:nvSpPr>
        <p:spPr>
          <a:xfrm>
            <a:off x="253339" y="3575534"/>
            <a:ext cx="11702351" cy="2431435"/>
          </a:xfrm>
          <a:prstGeom prst="rect">
            <a:avLst/>
          </a:prstGeom>
          <a:noFill/>
        </p:spPr>
        <p:txBody>
          <a:bodyPr wrap="square" rtlCol="0">
            <a:spAutoFit/>
          </a:bodyPr>
          <a:lstStyle/>
          <a:p>
            <a:r>
              <a:rPr lang="en-US" sz="2800" u="sng" dirty="0"/>
              <a:t>Experiment Outline </a:t>
            </a:r>
          </a:p>
          <a:p>
            <a:r>
              <a:rPr lang="en-US" sz="2800" dirty="0"/>
              <a:t>For Each Food CPI Category:</a:t>
            </a:r>
          </a:p>
          <a:p>
            <a:pPr marL="914400" lvl="1" indent="-457200">
              <a:buAutoNum type="arabicPeriod"/>
            </a:pPr>
            <a:r>
              <a:rPr lang="en-US" sz="2400" dirty="0"/>
              <a:t>Fit multiple forecasting models using data up to cutoff date (e.g. July 2015)</a:t>
            </a:r>
          </a:p>
          <a:p>
            <a:pPr marL="914400" lvl="1" indent="-457200">
              <a:buAutoNum type="arabicPeriod"/>
            </a:pPr>
            <a:r>
              <a:rPr lang="en-US" sz="2400" dirty="0"/>
              <a:t>Use each of these models to simulate the 2016 Forecast.</a:t>
            </a:r>
          </a:p>
          <a:p>
            <a:pPr marL="914400" lvl="1" indent="-457200">
              <a:buAutoNum type="arabicPeriod"/>
            </a:pPr>
            <a:r>
              <a:rPr lang="en-US" sz="2400" dirty="0"/>
              <a:t>Find the combination of models that produced the most accurate forecast.</a:t>
            </a:r>
          </a:p>
          <a:p>
            <a:pPr marL="914400" lvl="1" indent="-457200">
              <a:buAutoNum type="arabicPeriod"/>
            </a:pPr>
            <a:r>
              <a:rPr lang="en-US" sz="2400" dirty="0"/>
              <a:t>Repeat steps 1 to 3 for each report year from 2017 to 2021. </a:t>
            </a:r>
            <a:endParaRPr lang="en-US" sz="2000" dirty="0"/>
          </a:p>
        </p:txBody>
      </p:sp>
      <p:graphicFrame>
        <p:nvGraphicFramePr>
          <p:cNvPr id="8" name="Table 4">
            <a:extLst>
              <a:ext uri="{FF2B5EF4-FFF2-40B4-BE49-F238E27FC236}">
                <a16:creationId xmlns:a16="http://schemas.microsoft.com/office/drawing/2014/main" id="{1F5F8D4E-267F-924D-AE91-8DAB2D90699E}"/>
              </a:ext>
            </a:extLst>
          </p:cNvPr>
          <p:cNvGraphicFramePr>
            <a:graphicFrameLocks noGrp="1"/>
          </p:cNvGraphicFramePr>
          <p:nvPr>
            <p:extLst>
              <p:ext uri="{D42A27DB-BD31-4B8C-83A1-F6EECF244321}">
                <p14:modId xmlns:p14="http://schemas.microsoft.com/office/powerpoint/2010/main" val="4156609492"/>
              </p:ext>
            </p:extLst>
          </p:nvPr>
        </p:nvGraphicFramePr>
        <p:xfrm>
          <a:off x="708992" y="1592612"/>
          <a:ext cx="10071652" cy="1828800"/>
        </p:xfrm>
        <a:graphic>
          <a:graphicData uri="http://schemas.openxmlformats.org/drawingml/2006/table">
            <a:tbl>
              <a:tblPr firstRow="1" bandRow="1">
                <a:tableStyleId>{2D5ABB26-0587-4C30-8999-92F81FD0307C}</a:tableStyleId>
              </a:tblPr>
              <a:tblGrid>
                <a:gridCol w="2359175">
                  <a:extLst>
                    <a:ext uri="{9D8B030D-6E8A-4147-A177-3AD203B41FA5}">
                      <a16:colId xmlns:a16="http://schemas.microsoft.com/office/drawing/2014/main" val="208283257"/>
                    </a:ext>
                  </a:extLst>
                </a:gridCol>
                <a:gridCol w="7712477">
                  <a:extLst>
                    <a:ext uri="{9D8B030D-6E8A-4147-A177-3AD203B41FA5}">
                      <a16:colId xmlns:a16="http://schemas.microsoft.com/office/drawing/2014/main" val="3717518493"/>
                    </a:ext>
                  </a:extLst>
                </a:gridCol>
              </a:tblGrid>
              <a:tr h="371212">
                <a:tc>
                  <a:txBody>
                    <a:bodyPr/>
                    <a:lstStyle/>
                    <a:p>
                      <a:r>
                        <a:rPr lang="en-US" sz="2400" b="1" dirty="0"/>
                        <a:t>prophet</a:t>
                      </a:r>
                    </a:p>
                  </a:txBody>
                  <a:tcPr/>
                </a:tc>
                <a:tc>
                  <a:txBody>
                    <a:bodyPr/>
                    <a:lstStyle/>
                    <a:p>
                      <a:r>
                        <a:rPr lang="en-US" sz="2400" dirty="0"/>
                        <a:t>Univariate, autoregressive model.</a:t>
                      </a:r>
                    </a:p>
                  </a:txBody>
                  <a:tcPr/>
                </a:tc>
                <a:extLst>
                  <a:ext uri="{0D108BD9-81ED-4DB2-BD59-A6C34878D82A}">
                    <a16:rowId xmlns:a16="http://schemas.microsoft.com/office/drawing/2014/main" val="2361734010"/>
                  </a:ext>
                </a:extLst>
              </a:tr>
              <a:tr h="371212">
                <a:tc>
                  <a:txBody>
                    <a:bodyPr/>
                    <a:lstStyle/>
                    <a:p>
                      <a:r>
                        <a:rPr lang="en-US" sz="2400" b="1" dirty="0" err="1"/>
                        <a:t>neuralprophet</a:t>
                      </a:r>
                      <a:endParaRPr lang="en-US" sz="2400" b="1" dirty="0"/>
                    </a:p>
                  </a:txBody>
                  <a:tcPr/>
                </a:tc>
                <a:tc>
                  <a:txBody>
                    <a:bodyPr/>
                    <a:lstStyle/>
                    <a:p>
                      <a:r>
                        <a:rPr lang="en-US" sz="2400" dirty="0"/>
                        <a:t>Multivariate model with selected dependent variables.</a:t>
                      </a:r>
                    </a:p>
                  </a:txBody>
                  <a:tcPr/>
                </a:tc>
                <a:extLst>
                  <a:ext uri="{0D108BD9-81ED-4DB2-BD59-A6C34878D82A}">
                    <a16:rowId xmlns:a16="http://schemas.microsoft.com/office/drawing/2014/main" val="3492960013"/>
                  </a:ext>
                </a:extLst>
              </a:tr>
              <a:tr h="371212">
                <a:tc>
                  <a:txBody>
                    <a:bodyPr/>
                    <a:lstStyle/>
                    <a:p>
                      <a:r>
                        <a:rPr lang="en-US" sz="2400" b="1" dirty="0" err="1"/>
                        <a:t>nbeats</a:t>
                      </a:r>
                      <a:endParaRPr lang="en-US" sz="2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N-BEATS model trained using food CPI only.</a:t>
                      </a:r>
                    </a:p>
                  </a:txBody>
                  <a:tcPr/>
                </a:tc>
                <a:extLst>
                  <a:ext uri="{0D108BD9-81ED-4DB2-BD59-A6C34878D82A}">
                    <a16:rowId xmlns:a16="http://schemas.microsoft.com/office/drawing/2014/main" val="2326333333"/>
                  </a:ext>
                </a:extLst>
              </a:tr>
              <a:tr h="371212">
                <a:tc>
                  <a:txBody>
                    <a:bodyPr/>
                    <a:lstStyle/>
                    <a:p>
                      <a:r>
                        <a:rPr lang="en-US" sz="2400" b="1" dirty="0" err="1"/>
                        <a:t>nbeatsfredvars</a:t>
                      </a:r>
                      <a:endParaRPr lang="en-US" sz="2400" b="1" dirty="0"/>
                    </a:p>
                  </a:txBody>
                  <a:tcPr/>
                </a:tc>
                <a:tc>
                  <a:txBody>
                    <a:bodyPr/>
                    <a:lstStyle/>
                    <a:p>
                      <a:r>
                        <a:rPr lang="en-US" sz="2400" dirty="0"/>
                        <a:t>N-BEATs model trained using food CPI and FRED variables.</a:t>
                      </a:r>
                    </a:p>
                  </a:txBody>
                  <a:tcPr/>
                </a:tc>
                <a:extLst>
                  <a:ext uri="{0D108BD9-81ED-4DB2-BD59-A6C34878D82A}">
                    <a16:rowId xmlns:a16="http://schemas.microsoft.com/office/drawing/2014/main" val="593429371"/>
                  </a:ext>
                </a:extLst>
              </a:tr>
            </a:tbl>
          </a:graphicData>
        </a:graphic>
      </p:graphicFrame>
    </p:spTree>
    <p:extLst>
      <p:ext uri="{BB962C8B-B14F-4D97-AF65-F5344CB8AC3E}">
        <p14:creationId xmlns:p14="http://schemas.microsoft.com/office/powerpoint/2010/main" val="3664344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12</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Experiment: Meat CPI</a:t>
            </a:r>
          </a:p>
        </p:txBody>
      </p:sp>
      <p:sp>
        <p:nvSpPr>
          <p:cNvPr id="4" name="TextBox 3">
            <a:extLst>
              <a:ext uri="{FF2B5EF4-FFF2-40B4-BE49-F238E27FC236}">
                <a16:creationId xmlns:a16="http://schemas.microsoft.com/office/drawing/2014/main" id="{2B76AF34-D386-8A43-B266-9B8280047001}"/>
              </a:ext>
            </a:extLst>
          </p:cNvPr>
          <p:cNvSpPr txBox="1"/>
          <p:nvPr/>
        </p:nvSpPr>
        <p:spPr>
          <a:xfrm>
            <a:off x="940904" y="522858"/>
            <a:ext cx="184731" cy="646331"/>
          </a:xfrm>
          <a:prstGeom prst="rect">
            <a:avLst/>
          </a:prstGeom>
          <a:noFill/>
        </p:spPr>
        <p:txBody>
          <a:bodyPr wrap="square" rtlCol="0">
            <a:spAutoFit/>
          </a:bodyPr>
          <a:lstStyle/>
          <a:p>
            <a:endParaRPr lang="en-US" sz="3600" dirty="0"/>
          </a:p>
        </p:txBody>
      </p:sp>
      <p:pic>
        <p:nvPicPr>
          <p:cNvPr id="9" name="Graphic 8">
            <a:extLst>
              <a:ext uri="{FF2B5EF4-FFF2-40B4-BE49-F238E27FC236}">
                <a16:creationId xmlns:a16="http://schemas.microsoft.com/office/drawing/2014/main" id="{47C4A29E-F7C5-2245-86F3-8B136DA54EB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9459" y="794156"/>
            <a:ext cx="8533365" cy="3172970"/>
          </a:xfrm>
          <a:prstGeom prst="rect">
            <a:avLst/>
          </a:prstGeom>
        </p:spPr>
      </p:pic>
      <p:graphicFrame>
        <p:nvGraphicFramePr>
          <p:cNvPr id="10" name="Table 9">
            <a:extLst>
              <a:ext uri="{FF2B5EF4-FFF2-40B4-BE49-F238E27FC236}">
                <a16:creationId xmlns:a16="http://schemas.microsoft.com/office/drawing/2014/main" id="{015489D0-3647-C945-8A43-84479012BD32}"/>
              </a:ext>
            </a:extLst>
          </p:cNvPr>
          <p:cNvGraphicFramePr>
            <a:graphicFrameLocks noGrp="1"/>
          </p:cNvGraphicFramePr>
          <p:nvPr>
            <p:extLst>
              <p:ext uri="{D42A27DB-BD31-4B8C-83A1-F6EECF244321}">
                <p14:modId xmlns:p14="http://schemas.microsoft.com/office/powerpoint/2010/main" val="3036697506"/>
              </p:ext>
            </p:extLst>
          </p:nvPr>
        </p:nvGraphicFramePr>
        <p:xfrm>
          <a:off x="590142" y="4137874"/>
          <a:ext cx="7042594" cy="2016760"/>
        </p:xfrm>
        <a:graphic>
          <a:graphicData uri="http://schemas.openxmlformats.org/drawingml/2006/table">
            <a:tbl>
              <a:tblPr/>
              <a:tblGrid>
                <a:gridCol w="4067175">
                  <a:extLst>
                    <a:ext uri="{9D8B030D-6E8A-4147-A177-3AD203B41FA5}">
                      <a16:colId xmlns:a16="http://schemas.microsoft.com/office/drawing/2014/main" val="1550651007"/>
                    </a:ext>
                  </a:extLst>
                </a:gridCol>
                <a:gridCol w="1404358">
                  <a:extLst>
                    <a:ext uri="{9D8B030D-6E8A-4147-A177-3AD203B41FA5}">
                      <a16:colId xmlns:a16="http://schemas.microsoft.com/office/drawing/2014/main" val="4135070513"/>
                    </a:ext>
                  </a:extLst>
                </a:gridCol>
                <a:gridCol w="1571061">
                  <a:extLst>
                    <a:ext uri="{9D8B030D-6E8A-4147-A177-3AD203B41FA5}">
                      <a16:colId xmlns:a16="http://schemas.microsoft.com/office/drawing/2014/main" val="2914582656"/>
                    </a:ext>
                  </a:extLst>
                </a:gridCol>
              </a:tblGrid>
              <a:tr h="203200">
                <a:tc>
                  <a:txBody>
                    <a:bodyPr/>
                    <a:lstStyle/>
                    <a:p>
                      <a:pPr algn="l" fontAlgn="b"/>
                      <a:endParaRPr lang="en-CA" sz="12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gridSpan="2">
                  <a:txBody>
                    <a:bodyPr/>
                    <a:lstStyle/>
                    <a:p>
                      <a:pPr algn="ctr" fontAlgn="ctr"/>
                      <a:r>
                        <a:rPr lang="en-CA" sz="1200" b="0" i="0" u="none" strike="noStrike" dirty="0">
                          <a:solidFill>
                            <a:srgbClr val="000000"/>
                          </a:solidFill>
                          <a:effectLst/>
                          <a:latin typeface="+mn-lt"/>
                        </a:rPr>
                        <a:t>Statistics Over Last 6 Simulated Report Years</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2511836262"/>
                  </a:ext>
                </a:extLst>
              </a:tr>
              <a:tr h="215900">
                <a:tc>
                  <a:txBody>
                    <a:bodyPr/>
                    <a:lstStyle/>
                    <a:p>
                      <a:pPr algn="l" fontAlgn="b"/>
                      <a:r>
                        <a:rPr lang="en-CA" sz="1200" b="1" i="0" u="none" strike="noStrike" dirty="0">
                          <a:solidFill>
                            <a:srgbClr val="000000"/>
                          </a:solidFill>
                          <a:effectLst/>
                          <a:latin typeface="+mn-lt"/>
                        </a:rPr>
                        <a:t>Model Configuration</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ctr"/>
                      <a:r>
                        <a:rPr lang="en-CA" sz="1200" b="1" i="0" u="none" strike="noStrike" dirty="0">
                          <a:solidFill>
                            <a:srgbClr val="000000"/>
                          </a:solidFill>
                          <a:effectLst/>
                          <a:latin typeface="+mn-lt"/>
                        </a:rPr>
                        <a:t>Average MAPE</a:t>
                      </a:r>
                    </a:p>
                  </a:txBody>
                  <a:tcPr marL="9525" marR="9525" marT="952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CA" sz="1200" b="1" i="0" u="none" strike="noStrike" dirty="0">
                          <a:solidFill>
                            <a:srgbClr val="000000"/>
                          </a:solidFill>
                          <a:effectLst/>
                          <a:latin typeface="+mn-lt"/>
                        </a:rPr>
                        <a:t>Average Std. Dev.</a:t>
                      </a:r>
                    </a:p>
                  </a:txBody>
                  <a:tcPr marL="9525" marR="9525" marT="9525"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2952441"/>
                  </a:ext>
                </a:extLst>
              </a:tr>
              <a:tr h="431800">
                <a:tc>
                  <a:txBody>
                    <a:bodyPr/>
                    <a:lstStyle/>
                    <a:p>
                      <a:pPr algn="l" fontAlgn="b"/>
                      <a:r>
                        <a:rPr lang="en-CA" sz="1200" b="0" i="0" u="none" strike="noStrike" dirty="0">
                          <a:solidFill>
                            <a:srgbClr val="000000"/>
                          </a:solidFill>
                          <a:effectLst/>
                          <a:latin typeface="+mn-lt"/>
                        </a:rPr>
                        <a:t>('neuralprophet_202110_CUSR0000SAF112_nlags_24',)</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ctr"/>
                      <a:r>
                        <a:rPr lang="en-CA" sz="1200" b="0" i="0" u="none" strike="noStrike" dirty="0">
                          <a:solidFill>
                            <a:srgbClr val="000000"/>
                          </a:solidFill>
                          <a:effectLst/>
                          <a:latin typeface="+mn-lt"/>
                        </a:rPr>
                        <a:t>4.10%</a:t>
                      </a:r>
                    </a:p>
                  </a:txBody>
                  <a:tcPr marL="9525" marR="9525" marT="38100" marB="381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CA" sz="1200" b="0" i="0" u="none" strike="noStrike" dirty="0">
                          <a:solidFill>
                            <a:srgbClr val="000000"/>
                          </a:solidFill>
                          <a:effectLst/>
                          <a:latin typeface="+mn-lt"/>
                        </a:rPr>
                        <a:t>1.80%</a:t>
                      </a:r>
                    </a:p>
                  </a:txBody>
                  <a:tcPr marL="9525" marR="9525" marT="38100" marB="3810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246635347"/>
                  </a:ext>
                </a:extLst>
              </a:tr>
              <a:tr h="215900">
                <a:tc>
                  <a:txBody>
                    <a:bodyPr/>
                    <a:lstStyle/>
                    <a:p>
                      <a:pPr algn="l" fontAlgn="b"/>
                      <a:r>
                        <a:rPr lang="en-CA" sz="1200" b="0" i="0" u="none" strike="noStrike">
                          <a:solidFill>
                            <a:srgbClr val="000000"/>
                          </a:solidFill>
                          <a:effectLst/>
                          <a:latin typeface="+mn-lt"/>
                        </a:rPr>
                        <a:t>('nbeatsfredvars_202110',)</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ctr"/>
                      <a:r>
                        <a:rPr lang="en-CA" sz="1200" b="0" i="0" u="none" strike="noStrike" dirty="0">
                          <a:solidFill>
                            <a:srgbClr val="000000"/>
                          </a:solidFill>
                          <a:effectLst/>
                          <a:latin typeface="+mn-lt"/>
                        </a:rPr>
                        <a:t>2.70%</a:t>
                      </a:r>
                    </a:p>
                  </a:txBody>
                  <a:tcPr marL="9525" marR="9525" marT="38100" marB="3810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ctr"/>
                      <a:r>
                        <a:rPr lang="en-CA" sz="1200" b="0" i="0" u="none" strike="noStrike" dirty="0">
                          <a:solidFill>
                            <a:srgbClr val="000000"/>
                          </a:solidFill>
                          <a:effectLst/>
                          <a:latin typeface="+mn-lt"/>
                        </a:rPr>
                        <a:t>1.00%</a:t>
                      </a:r>
                    </a:p>
                  </a:txBody>
                  <a:tcPr marL="9525" marR="9525" marT="38100" marB="38100" anchor="ctr">
                    <a:lnL>
                      <a:noFill/>
                    </a:lnL>
                    <a:lnR w="12700"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311219872"/>
                  </a:ext>
                </a:extLst>
              </a:tr>
              <a:tr h="215900">
                <a:tc>
                  <a:txBody>
                    <a:bodyPr/>
                    <a:lstStyle/>
                    <a:p>
                      <a:pPr algn="l" fontAlgn="b"/>
                      <a:r>
                        <a:rPr lang="en-CA" sz="1200" b="0" i="0" u="none" strike="noStrike" dirty="0">
                          <a:solidFill>
                            <a:srgbClr val="000000"/>
                          </a:solidFill>
                          <a:effectLst/>
                          <a:latin typeface="+mn-lt"/>
                        </a:rPr>
                        <a:t>('nbeats_202110',)</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ctr"/>
                      <a:r>
                        <a:rPr lang="en-CA" sz="1200" b="0" i="0" u="none" strike="noStrike" dirty="0">
                          <a:solidFill>
                            <a:srgbClr val="000000"/>
                          </a:solidFill>
                          <a:effectLst/>
                          <a:latin typeface="+mn-lt"/>
                        </a:rPr>
                        <a:t>3.20%</a:t>
                      </a:r>
                    </a:p>
                  </a:txBody>
                  <a:tcPr marL="9525" marR="9525" marT="38100" marB="3810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ctr"/>
                      <a:r>
                        <a:rPr lang="en-CA" sz="1200" b="0" i="0" u="none" strike="noStrike" dirty="0">
                          <a:solidFill>
                            <a:srgbClr val="000000"/>
                          </a:solidFill>
                          <a:effectLst/>
                          <a:latin typeface="+mn-lt"/>
                        </a:rPr>
                        <a:t>1.40%</a:t>
                      </a:r>
                    </a:p>
                  </a:txBody>
                  <a:tcPr marL="9525" marR="9525" marT="38100" marB="38100" anchor="ctr">
                    <a:lnL>
                      <a:noFill/>
                    </a:lnL>
                    <a:lnR w="12700"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2981044331"/>
                  </a:ext>
                </a:extLst>
              </a:tr>
              <a:tr h="647700">
                <a:tc>
                  <a:txBody>
                    <a:bodyPr/>
                    <a:lstStyle/>
                    <a:p>
                      <a:pPr algn="l" fontAlgn="b"/>
                      <a:r>
                        <a:rPr lang="en-CA" sz="1200" b="0" i="0" u="none" strike="noStrike" dirty="0">
                          <a:solidFill>
                            <a:srgbClr val="000000"/>
                          </a:solidFill>
                          <a:effectLst/>
                          <a:latin typeface="+mn-lt"/>
                        </a:rPr>
                        <a:t>('nbeatsfredvars_202110', 'neuralprophet_202110_CUSR0000SAF112_nlags_24', 'nbeats_202110')</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dirty="0">
                          <a:solidFill>
                            <a:srgbClr val="000000"/>
                          </a:solidFill>
                          <a:effectLst/>
                          <a:latin typeface="+mn-lt"/>
                        </a:rPr>
                        <a:t>2.60%</a:t>
                      </a:r>
                    </a:p>
                  </a:txBody>
                  <a:tcPr marL="9525" marR="9525" marT="38100" marB="38100" anchor="ctr">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dirty="0">
                          <a:solidFill>
                            <a:srgbClr val="000000"/>
                          </a:solidFill>
                          <a:effectLst/>
                          <a:latin typeface="+mn-lt"/>
                        </a:rPr>
                        <a:t>1.10%</a:t>
                      </a:r>
                    </a:p>
                  </a:txBody>
                  <a:tcPr marL="9525" marR="9525" marT="38100" marB="38100"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75275737"/>
                  </a:ext>
                </a:extLst>
              </a:tr>
            </a:tbl>
          </a:graphicData>
        </a:graphic>
      </p:graphicFrame>
      <p:sp>
        <p:nvSpPr>
          <p:cNvPr id="11" name="TextBox 10">
            <a:extLst>
              <a:ext uri="{FF2B5EF4-FFF2-40B4-BE49-F238E27FC236}">
                <a16:creationId xmlns:a16="http://schemas.microsoft.com/office/drawing/2014/main" id="{A165BEB2-75FD-5846-953D-336C54237780}"/>
              </a:ext>
            </a:extLst>
          </p:cNvPr>
          <p:cNvSpPr txBox="1"/>
          <p:nvPr/>
        </p:nvSpPr>
        <p:spPr>
          <a:xfrm>
            <a:off x="9105148" y="1688143"/>
            <a:ext cx="2623930" cy="1384995"/>
          </a:xfrm>
          <a:prstGeom prst="rect">
            <a:avLst/>
          </a:prstGeom>
          <a:noFill/>
          <a:ln>
            <a:solidFill>
              <a:schemeClr val="tx1"/>
            </a:solidFill>
          </a:ln>
        </p:spPr>
        <p:txBody>
          <a:bodyPr wrap="square" rtlCol="0">
            <a:spAutoFit/>
          </a:bodyPr>
          <a:lstStyle/>
          <a:p>
            <a:r>
              <a:rPr lang="en-CA" sz="1400" b="1" dirty="0">
                <a:solidFill>
                  <a:srgbClr val="000000"/>
                </a:solidFill>
              </a:rPr>
              <a:t>CUSR0000SAF112</a:t>
            </a:r>
          </a:p>
          <a:p>
            <a:endParaRPr lang="en-CA" sz="1400" b="1" dirty="0">
              <a:solidFill>
                <a:srgbClr val="000000"/>
              </a:solidFill>
            </a:endParaRPr>
          </a:p>
          <a:p>
            <a:r>
              <a:rPr lang="en-CA" sz="1400" dirty="0"/>
              <a:t>Consumer Price Index for All Urban Consumers: Meats, Poultry, Fish, and Eggs in U.S. City Average</a:t>
            </a:r>
          </a:p>
        </p:txBody>
      </p:sp>
      <p:sp>
        <p:nvSpPr>
          <p:cNvPr id="14" name="Right Brace 13">
            <a:extLst>
              <a:ext uri="{FF2B5EF4-FFF2-40B4-BE49-F238E27FC236}">
                <a16:creationId xmlns:a16="http://schemas.microsoft.com/office/drawing/2014/main" id="{DF38BD0D-B018-0D4E-8D11-4968BB1F8371}"/>
              </a:ext>
            </a:extLst>
          </p:cNvPr>
          <p:cNvSpPr/>
          <p:nvPr/>
        </p:nvSpPr>
        <p:spPr>
          <a:xfrm rot="5400000">
            <a:off x="6248124" y="2095595"/>
            <a:ext cx="122470" cy="31010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403103BF-0D7F-144F-BA61-556BAFAD28B9}"/>
              </a:ext>
            </a:extLst>
          </p:cNvPr>
          <p:cNvSpPr/>
          <p:nvPr/>
        </p:nvSpPr>
        <p:spPr>
          <a:xfrm rot="5400000">
            <a:off x="6614336" y="2095595"/>
            <a:ext cx="122470" cy="31010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059A02C2-179A-FC43-A944-BA1482EC7606}"/>
              </a:ext>
            </a:extLst>
          </p:cNvPr>
          <p:cNvSpPr/>
          <p:nvPr/>
        </p:nvSpPr>
        <p:spPr>
          <a:xfrm rot="5400000">
            <a:off x="6980547" y="2095596"/>
            <a:ext cx="122470" cy="31010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860483EF-161C-CB4F-9B38-979B4022486F}"/>
              </a:ext>
            </a:extLst>
          </p:cNvPr>
          <p:cNvSpPr/>
          <p:nvPr/>
        </p:nvSpPr>
        <p:spPr>
          <a:xfrm rot="5400000">
            <a:off x="7346757" y="2095596"/>
            <a:ext cx="122470" cy="31010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4E8F720E-8DE7-D844-98C9-DBE69B289736}"/>
              </a:ext>
            </a:extLst>
          </p:cNvPr>
          <p:cNvSpPr/>
          <p:nvPr/>
        </p:nvSpPr>
        <p:spPr>
          <a:xfrm rot="5400000">
            <a:off x="7712966" y="2095596"/>
            <a:ext cx="122470" cy="31010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1" name="Right Brace 20">
            <a:extLst>
              <a:ext uri="{FF2B5EF4-FFF2-40B4-BE49-F238E27FC236}">
                <a16:creationId xmlns:a16="http://schemas.microsoft.com/office/drawing/2014/main" id="{CCB64F03-EE03-B54C-A00C-E97D3BC8D596}"/>
              </a:ext>
            </a:extLst>
          </p:cNvPr>
          <p:cNvSpPr/>
          <p:nvPr/>
        </p:nvSpPr>
        <p:spPr>
          <a:xfrm rot="5400000">
            <a:off x="8063216" y="2095596"/>
            <a:ext cx="122470" cy="31010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EC06F0A4-4840-CE47-B785-7201EC1E6EB6}"/>
              </a:ext>
            </a:extLst>
          </p:cNvPr>
          <p:cNvSpPr txBox="1"/>
          <p:nvPr/>
        </p:nvSpPr>
        <p:spPr>
          <a:xfrm>
            <a:off x="5952316" y="2319096"/>
            <a:ext cx="2489034" cy="338554"/>
          </a:xfrm>
          <a:prstGeom prst="rect">
            <a:avLst/>
          </a:prstGeom>
          <a:solidFill>
            <a:srgbClr val="FFFFFF">
              <a:alpha val="50196"/>
            </a:srgbClr>
          </a:solidFill>
        </p:spPr>
        <p:txBody>
          <a:bodyPr wrap="square" rtlCol="0">
            <a:spAutoFit/>
          </a:bodyPr>
          <a:lstStyle/>
          <a:p>
            <a:pPr algn="ctr"/>
            <a:r>
              <a:rPr lang="en-US" sz="1600" dirty="0"/>
              <a:t>Yearly Simulated Forecasts</a:t>
            </a:r>
          </a:p>
        </p:txBody>
      </p:sp>
      <p:sp>
        <p:nvSpPr>
          <p:cNvPr id="23" name="TextBox 22">
            <a:extLst>
              <a:ext uri="{FF2B5EF4-FFF2-40B4-BE49-F238E27FC236}">
                <a16:creationId xmlns:a16="http://schemas.microsoft.com/office/drawing/2014/main" id="{4B5A40CF-09FA-F946-AC5E-64BD7D08BB80}"/>
              </a:ext>
            </a:extLst>
          </p:cNvPr>
          <p:cNvSpPr txBox="1"/>
          <p:nvPr/>
        </p:nvSpPr>
        <p:spPr>
          <a:xfrm>
            <a:off x="8279502" y="5413801"/>
            <a:ext cx="3141706"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Best model among those considered, on average, if it had been used for the last 6 reports. </a:t>
            </a:r>
          </a:p>
        </p:txBody>
      </p:sp>
      <p:cxnSp>
        <p:nvCxnSpPr>
          <p:cNvPr id="25" name="Straight Arrow Connector 24">
            <a:extLst>
              <a:ext uri="{FF2B5EF4-FFF2-40B4-BE49-F238E27FC236}">
                <a16:creationId xmlns:a16="http://schemas.microsoft.com/office/drawing/2014/main" id="{AFFF9D0D-F1EC-2D49-8010-7D6384D86128}"/>
              </a:ext>
            </a:extLst>
          </p:cNvPr>
          <p:cNvCxnSpPr>
            <a:cxnSpLocks/>
          </p:cNvCxnSpPr>
          <p:nvPr/>
        </p:nvCxnSpPr>
        <p:spPr>
          <a:xfrm flipH="1">
            <a:off x="7710855" y="5829300"/>
            <a:ext cx="43961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58155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13</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Experiment: Meat CPI</a:t>
            </a:r>
          </a:p>
        </p:txBody>
      </p:sp>
      <p:sp>
        <p:nvSpPr>
          <p:cNvPr id="4" name="TextBox 3">
            <a:extLst>
              <a:ext uri="{FF2B5EF4-FFF2-40B4-BE49-F238E27FC236}">
                <a16:creationId xmlns:a16="http://schemas.microsoft.com/office/drawing/2014/main" id="{2B76AF34-D386-8A43-B266-9B8280047001}"/>
              </a:ext>
            </a:extLst>
          </p:cNvPr>
          <p:cNvSpPr txBox="1"/>
          <p:nvPr/>
        </p:nvSpPr>
        <p:spPr>
          <a:xfrm>
            <a:off x="940904" y="522858"/>
            <a:ext cx="184731" cy="646331"/>
          </a:xfrm>
          <a:prstGeom prst="rect">
            <a:avLst/>
          </a:prstGeom>
          <a:noFill/>
        </p:spPr>
        <p:txBody>
          <a:bodyPr wrap="square" rtlCol="0">
            <a:spAutoFit/>
          </a:bodyPr>
          <a:lstStyle/>
          <a:p>
            <a:endParaRPr lang="en-US" sz="3600" dirty="0"/>
          </a:p>
        </p:txBody>
      </p:sp>
      <p:pic>
        <p:nvPicPr>
          <p:cNvPr id="9" name="Graphic 8">
            <a:extLst>
              <a:ext uri="{FF2B5EF4-FFF2-40B4-BE49-F238E27FC236}">
                <a16:creationId xmlns:a16="http://schemas.microsoft.com/office/drawing/2014/main" id="{47C4A29E-F7C5-2245-86F3-8B136DA54EB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9459" y="794156"/>
            <a:ext cx="8533365" cy="3172969"/>
          </a:xfrm>
          <a:prstGeom prst="rect">
            <a:avLst/>
          </a:prstGeom>
        </p:spPr>
      </p:pic>
      <p:graphicFrame>
        <p:nvGraphicFramePr>
          <p:cNvPr id="10" name="Table 9">
            <a:extLst>
              <a:ext uri="{FF2B5EF4-FFF2-40B4-BE49-F238E27FC236}">
                <a16:creationId xmlns:a16="http://schemas.microsoft.com/office/drawing/2014/main" id="{015489D0-3647-C945-8A43-84479012BD32}"/>
              </a:ext>
            </a:extLst>
          </p:cNvPr>
          <p:cNvGraphicFramePr>
            <a:graphicFrameLocks noGrp="1"/>
          </p:cNvGraphicFramePr>
          <p:nvPr>
            <p:extLst>
              <p:ext uri="{D42A27DB-BD31-4B8C-83A1-F6EECF244321}">
                <p14:modId xmlns:p14="http://schemas.microsoft.com/office/powerpoint/2010/main" val="517921839"/>
              </p:ext>
            </p:extLst>
          </p:nvPr>
        </p:nvGraphicFramePr>
        <p:xfrm>
          <a:off x="590142" y="4137874"/>
          <a:ext cx="7042594" cy="1066800"/>
        </p:xfrm>
        <a:graphic>
          <a:graphicData uri="http://schemas.openxmlformats.org/drawingml/2006/table">
            <a:tbl>
              <a:tblPr/>
              <a:tblGrid>
                <a:gridCol w="4067175">
                  <a:extLst>
                    <a:ext uri="{9D8B030D-6E8A-4147-A177-3AD203B41FA5}">
                      <a16:colId xmlns:a16="http://schemas.microsoft.com/office/drawing/2014/main" val="1550651007"/>
                    </a:ext>
                  </a:extLst>
                </a:gridCol>
                <a:gridCol w="1404358">
                  <a:extLst>
                    <a:ext uri="{9D8B030D-6E8A-4147-A177-3AD203B41FA5}">
                      <a16:colId xmlns:a16="http://schemas.microsoft.com/office/drawing/2014/main" val="4135070513"/>
                    </a:ext>
                  </a:extLst>
                </a:gridCol>
                <a:gridCol w="1571061">
                  <a:extLst>
                    <a:ext uri="{9D8B030D-6E8A-4147-A177-3AD203B41FA5}">
                      <a16:colId xmlns:a16="http://schemas.microsoft.com/office/drawing/2014/main" val="2914582656"/>
                    </a:ext>
                  </a:extLst>
                </a:gridCol>
              </a:tblGrid>
              <a:tr h="203200">
                <a:tc>
                  <a:txBody>
                    <a:bodyPr/>
                    <a:lstStyle/>
                    <a:p>
                      <a:pPr algn="l" fontAlgn="b"/>
                      <a:endParaRPr lang="en-CA" sz="12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gridSpan="2">
                  <a:txBody>
                    <a:bodyPr/>
                    <a:lstStyle/>
                    <a:p>
                      <a:pPr algn="ctr" fontAlgn="ctr"/>
                      <a:r>
                        <a:rPr lang="en-CA" sz="1200" b="0" i="0" u="none" strike="noStrike" dirty="0">
                          <a:solidFill>
                            <a:srgbClr val="000000"/>
                          </a:solidFill>
                          <a:effectLst/>
                          <a:latin typeface="+mn-lt"/>
                        </a:rPr>
                        <a:t>Statistics Over Last 6 Simulated Report Years</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2511836262"/>
                  </a:ext>
                </a:extLst>
              </a:tr>
              <a:tr h="215900">
                <a:tc>
                  <a:txBody>
                    <a:bodyPr/>
                    <a:lstStyle/>
                    <a:p>
                      <a:pPr algn="l" fontAlgn="b"/>
                      <a:r>
                        <a:rPr lang="en-CA" sz="1200" b="1" i="0" u="none" strike="noStrike" dirty="0">
                          <a:solidFill>
                            <a:srgbClr val="000000"/>
                          </a:solidFill>
                          <a:effectLst/>
                          <a:latin typeface="+mn-lt"/>
                        </a:rPr>
                        <a:t>Model Configuration</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ctr"/>
                      <a:r>
                        <a:rPr lang="en-CA" sz="1200" b="1" i="0" u="none" strike="noStrike" dirty="0">
                          <a:solidFill>
                            <a:srgbClr val="000000"/>
                          </a:solidFill>
                          <a:effectLst/>
                          <a:latin typeface="+mn-lt"/>
                        </a:rPr>
                        <a:t>Average MAPE</a:t>
                      </a:r>
                    </a:p>
                  </a:txBody>
                  <a:tcPr marL="9525" marR="9525" marT="952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CA" sz="1200" b="1" i="0" u="none" strike="noStrike" dirty="0">
                          <a:solidFill>
                            <a:srgbClr val="000000"/>
                          </a:solidFill>
                          <a:effectLst/>
                          <a:latin typeface="+mn-lt"/>
                        </a:rPr>
                        <a:t>Average Std. Dev.</a:t>
                      </a:r>
                    </a:p>
                  </a:txBody>
                  <a:tcPr marL="9525" marR="9525" marT="9525"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2952441"/>
                  </a:ext>
                </a:extLst>
              </a:tr>
              <a:tr h="647700">
                <a:tc>
                  <a:txBody>
                    <a:bodyPr/>
                    <a:lstStyle/>
                    <a:p>
                      <a:pPr algn="l" fontAlgn="b"/>
                      <a:r>
                        <a:rPr lang="en-CA" sz="1200" b="0" i="0" u="none" strike="noStrike" dirty="0">
                          <a:solidFill>
                            <a:srgbClr val="000000"/>
                          </a:solidFill>
                          <a:effectLst/>
                          <a:latin typeface="+mn-lt"/>
                        </a:rPr>
                        <a:t>('nbeatsfredvars_202110', 'neuralprophet_202110_CUSR0000SAF112_nlags_24', 'nbeats_202110')</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CA" sz="1200" b="0" i="0" u="none" strike="noStrike" dirty="0">
                          <a:solidFill>
                            <a:srgbClr val="000000"/>
                          </a:solidFill>
                          <a:effectLst/>
                          <a:latin typeface="+mn-lt"/>
                        </a:rPr>
                        <a:t>2.60%</a:t>
                      </a:r>
                    </a:p>
                  </a:txBody>
                  <a:tcPr marL="9525" marR="9525" marT="38100" marB="381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CA" sz="1200" b="0" i="0" u="none" strike="noStrike" dirty="0">
                          <a:solidFill>
                            <a:srgbClr val="000000"/>
                          </a:solidFill>
                          <a:effectLst/>
                          <a:latin typeface="+mn-lt"/>
                        </a:rPr>
                        <a:t>1.10%</a:t>
                      </a:r>
                    </a:p>
                  </a:txBody>
                  <a:tcPr marL="9525" marR="9525" marT="38100" marB="3810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475275737"/>
                  </a:ext>
                </a:extLst>
              </a:tr>
            </a:tbl>
          </a:graphicData>
        </a:graphic>
      </p:graphicFrame>
      <p:sp>
        <p:nvSpPr>
          <p:cNvPr id="15" name="TextBox 14">
            <a:extLst>
              <a:ext uri="{FF2B5EF4-FFF2-40B4-BE49-F238E27FC236}">
                <a16:creationId xmlns:a16="http://schemas.microsoft.com/office/drawing/2014/main" id="{A2EF3CCE-7395-4F46-B273-2892BF46B83C}"/>
              </a:ext>
            </a:extLst>
          </p:cNvPr>
          <p:cNvSpPr txBox="1"/>
          <p:nvPr/>
        </p:nvSpPr>
        <p:spPr>
          <a:xfrm>
            <a:off x="9105148" y="1688143"/>
            <a:ext cx="2623930" cy="1384995"/>
          </a:xfrm>
          <a:prstGeom prst="rect">
            <a:avLst/>
          </a:prstGeom>
          <a:noFill/>
          <a:ln>
            <a:solidFill>
              <a:schemeClr val="tx1"/>
            </a:solidFill>
          </a:ln>
        </p:spPr>
        <p:txBody>
          <a:bodyPr wrap="square" rtlCol="0">
            <a:spAutoFit/>
          </a:bodyPr>
          <a:lstStyle/>
          <a:p>
            <a:r>
              <a:rPr lang="en-CA" sz="1400" b="1" dirty="0">
                <a:solidFill>
                  <a:srgbClr val="000000"/>
                </a:solidFill>
              </a:rPr>
              <a:t>CUSR0000SAF112</a:t>
            </a:r>
          </a:p>
          <a:p>
            <a:endParaRPr lang="en-CA" sz="1400" b="1" dirty="0">
              <a:solidFill>
                <a:srgbClr val="000000"/>
              </a:solidFill>
            </a:endParaRPr>
          </a:p>
          <a:p>
            <a:r>
              <a:rPr lang="en-CA" sz="1400" dirty="0"/>
              <a:t>Consumer Price Index for All Urban Consumers: Meats, Poultry, Fish, and Eggs in U.S. City Average</a:t>
            </a:r>
          </a:p>
        </p:txBody>
      </p:sp>
    </p:spTree>
    <p:extLst>
      <p:ext uri="{BB962C8B-B14F-4D97-AF65-F5344CB8AC3E}">
        <p14:creationId xmlns:p14="http://schemas.microsoft.com/office/powerpoint/2010/main" val="2136472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14</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Experiment: Vegetables CPI</a:t>
            </a:r>
          </a:p>
        </p:txBody>
      </p:sp>
      <p:sp>
        <p:nvSpPr>
          <p:cNvPr id="4" name="TextBox 3">
            <a:extLst>
              <a:ext uri="{FF2B5EF4-FFF2-40B4-BE49-F238E27FC236}">
                <a16:creationId xmlns:a16="http://schemas.microsoft.com/office/drawing/2014/main" id="{2B76AF34-D386-8A43-B266-9B8280047001}"/>
              </a:ext>
            </a:extLst>
          </p:cNvPr>
          <p:cNvSpPr txBox="1"/>
          <p:nvPr/>
        </p:nvSpPr>
        <p:spPr>
          <a:xfrm>
            <a:off x="940904" y="522858"/>
            <a:ext cx="184731" cy="646331"/>
          </a:xfrm>
          <a:prstGeom prst="rect">
            <a:avLst/>
          </a:prstGeom>
          <a:noFill/>
        </p:spPr>
        <p:txBody>
          <a:bodyPr wrap="square" rtlCol="0">
            <a:spAutoFit/>
          </a:bodyPr>
          <a:lstStyle/>
          <a:p>
            <a:endParaRPr lang="en-US" sz="3600" dirty="0"/>
          </a:p>
        </p:txBody>
      </p:sp>
      <p:pic>
        <p:nvPicPr>
          <p:cNvPr id="9" name="Graphic 8">
            <a:extLst>
              <a:ext uri="{FF2B5EF4-FFF2-40B4-BE49-F238E27FC236}">
                <a16:creationId xmlns:a16="http://schemas.microsoft.com/office/drawing/2014/main" id="{47C4A29E-F7C5-2245-86F3-8B136DA54EB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9460" y="794156"/>
            <a:ext cx="8533363" cy="3172969"/>
          </a:xfrm>
          <a:prstGeom prst="rect">
            <a:avLst/>
          </a:prstGeom>
        </p:spPr>
      </p:pic>
      <p:graphicFrame>
        <p:nvGraphicFramePr>
          <p:cNvPr id="10" name="Table 9">
            <a:extLst>
              <a:ext uri="{FF2B5EF4-FFF2-40B4-BE49-F238E27FC236}">
                <a16:creationId xmlns:a16="http://schemas.microsoft.com/office/drawing/2014/main" id="{015489D0-3647-C945-8A43-84479012BD32}"/>
              </a:ext>
            </a:extLst>
          </p:cNvPr>
          <p:cNvGraphicFramePr>
            <a:graphicFrameLocks noGrp="1"/>
          </p:cNvGraphicFramePr>
          <p:nvPr>
            <p:extLst>
              <p:ext uri="{D42A27DB-BD31-4B8C-83A1-F6EECF244321}">
                <p14:modId xmlns:p14="http://schemas.microsoft.com/office/powerpoint/2010/main" val="3629520735"/>
              </p:ext>
            </p:extLst>
          </p:nvPr>
        </p:nvGraphicFramePr>
        <p:xfrm>
          <a:off x="590142" y="4137874"/>
          <a:ext cx="7042594" cy="1066800"/>
        </p:xfrm>
        <a:graphic>
          <a:graphicData uri="http://schemas.openxmlformats.org/drawingml/2006/table">
            <a:tbl>
              <a:tblPr/>
              <a:tblGrid>
                <a:gridCol w="4067175">
                  <a:extLst>
                    <a:ext uri="{9D8B030D-6E8A-4147-A177-3AD203B41FA5}">
                      <a16:colId xmlns:a16="http://schemas.microsoft.com/office/drawing/2014/main" val="1550651007"/>
                    </a:ext>
                  </a:extLst>
                </a:gridCol>
                <a:gridCol w="1404358">
                  <a:extLst>
                    <a:ext uri="{9D8B030D-6E8A-4147-A177-3AD203B41FA5}">
                      <a16:colId xmlns:a16="http://schemas.microsoft.com/office/drawing/2014/main" val="4135070513"/>
                    </a:ext>
                  </a:extLst>
                </a:gridCol>
                <a:gridCol w="1571061">
                  <a:extLst>
                    <a:ext uri="{9D8B030D-6E8A-4147-A177-3AD203B41FA5}">
                      <a16:colId xmlns:a16="http://schemas.microsoft.com/office/drawing/2014/main" val="2914582656"/>
                    </a:ext>
                  </a:extLst>
                </a:gridCol>
              </a:tblGrid>
              <a:tr h="203200">
                <a:tc>
                  <a:txBody>
                    <a:bodyPr/>
                    <a:lstStyle/>
                    <a:p>
                      <a:pPr algn="l" fontAlgn="b"/>
                      <a:endParaRPr lang="en-CA" sz="12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gridSpan="2">
                  <a:txBody>
                    <a:bodyPr/>
                    <a:lstStyle/>
                    <a:p>
                      <a:pPr algn="ctr" fontAlgn="ctr"/>
                      <a:r>
                        <a:rPr lang="en-CA" sz="1200" b="0" i="0" u="none" strike="noStrike" dirty="0">
                          <a:solidFill>
                            <a:srgbClr val="000000"/>
                          </a:solidFill>
                          <a:effectLst/>
                          <a:latin typeface="+mn-lt"/>
                        </a:rPr>
                        <a:t>Statistics Over Last 6 Simulated Report Years</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2511836262"/>
                  </a:ext>
                </a:extLst>
              </a:tr>
              <a:tr h="215900">
                <a:tc>
                  <a:txBody>
                    <a:bodyPr/>
                    <a:lstStyle/>
                    <a:p>
                      <a:pPr algn="l" fontAlgn="b"/>
                      <a:r>
                        <a:rPr lang="en-CA" sz="1200" b="1" i="0" u="none" strike="noStrike" dirty="0">
                          <a:solidFill>
                            <a:srgbClr val="000000"/>
                          </a:solidFill>
                          <a:effectLst/>
                          <a:latin typeface="+mn-lt"/>
                        </a:rPr>
                        <a:t>Model Configuration</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ctr"/>
                      <a:r>
                        <a:rPr lang="en-CA" sz="1200" b="1" i="0" u="none" strike="noStrike" dirty="0">
                          <a:solidFill>
                            <a:srgbClr val="000000"/>
                          </a:solidFill>
                          <a:effectLst/>
                          <a:latin typeface="+mn-lt"/>
                        </a:rPr>
                        <a:t>Average MAPE</a:t>
                      </a:r>
                    </a:p>
                  </a:txBody>
                  <a:tcPr marL="9525" marR="9525" marT="952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CA" sz="1200" b="1" i="0" u="none" strike="noStrike" dirty="0">
                          <a:solidFill>
                            <a:srgbClr val="000000"/>
                          </a:solidFill>
                          <a:effectLst/>
                          <a:latin typeface="+mn-lt"/>
                        </a:rPr>
                        <a:t>Average Std. Dev.</a:t>
                      </a:r>
                    </a:p>
                  </a:txBody>
                  <a:tcPr marL="9525" marR="9525" marT="9525"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2952441"/>
                  </a:ext>
                </a:extLst>
              </a:tr>
              <a:tr h="647700">
                <a:tc>
                  <a:txBody>
                    <a:bodyPr/>
                    <a:lstStyle/>
                    <a:p>
                      <a:pPr algn="l" fontAlgn="b"/>
                      <a:r>
                        <a:rPr lang="en-CA" sz="1200" b="0" i="0" u="none" strike="noStrike" dirty="0">
                          <a:solidFill>
                            <a:srgbClr val="000000"/>
                          </a:solidFill>
                          <a:effectLst/>
                          <a:latin typeface="+mn-lt"/>
                        </a:rPr>
                        <a:t>('neuralprophet_202110_DEXCAUS_nlags_24', 'neuralprophet_202110_WILL5000IND_nlags_60', 'neuralprophet_202110_CPGRLE01CAM657N_nlags_60')</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CA" sz="1200" b="0" i="0" u="none" strike="noStrike" dirty="0">
                          <a:solidFill>
                            <a:srgbClr val="000000"/>
                          </a:solidFill>
                          <a:effectLst/>
                          <a:latin typeface="+mn-lt"/>
                        </a:rPr>
                        <a:t>2.90%</a:t>
                      </a:r>
                    </a:p>
                  </a:txBody>
                  <a:tcPr marL="9525" marR="9525" marT="38100" marB="381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CA" sz="1200" b="0" i="0" u="none" strike="noStrike" dirty="0">
                          <a:solidFill>
                            <a:srgbClr val="000000"/>
                          </a:solidFill>
                          <a:effectLst/>
                          <a:latin typeface="+mn-lt"/>
                        </a:rPr>
                        <a:t>1.20%</a:t>
                      </a:r>
                    </a:p>
                  </a:txBody>
                  <a:tcPr marL="9525" marR="9525" marT="38100" marB="3810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475275737"/>
                  </a:ext>
                </a:extLst>
              </a:tr>
            </a:tbl>
          </a:graphicData>
        </a:graphic>
      </p:graphicFrame>
      <p:sp>
        <p:nvSpPr>
          <p:cNvPr id="11" name="TextBox 10">
            <a:extLst>
              <a:ext uri="{FF2B5EF4-FFF2-40B4-BE49-F238E27FC236}">
                <a16:creationId xmlns:a16="http://schemas.microsoft.com/office/drawing/2014/main" id="{065672DF-D67B-7D49-B867-89E33F5E9FBD}"/>
              </a:ext>
            </a:extLst>
          </p:cNvPr>
          <p:cNvSpPr txBox="1"/>
          <p:nvPr/>
        </p:nvSpPr>
        <p:spPr>
          <a:xfrm>
            <a:off x="8891079" y="1982450"/>
            <a:ext cx="3064612" cy="2893100"/>
          </a:xfrm>
          <a:prstGeom prst="rect">
            <a:avLst/>
          </a:prstGeom>
          <a:noFill/>
          <a:ln>
            <a:solidFill>
              <a:schemeClr val="tx1"/>
            </a:solidFill>
          </a:ln>
        </p:spPr>
        <p:txBody>
          <a:bodyPr wrap="square" rtlCol="0">
            <a:spAutoFit/>
          </a:bodyPr>
          <a:lstStyle/>
          <a:p>
            <a:r>
              <a:rPr lang="en-CA" sz="1400" b="1" dirty="0">
                <a:solidFill>
                  <a:srgbClr val="000000"/>
                </a:solidFill>
              </a:rPr>
              <a:t>DEXCAUS</a:t>
            </a:r>
          </a:p>
          <a:p>
            <a:endParaRPr lang="en-CA" sz="1400" b="1" dirty="0">
              <a:solidFill>
                <a:srgbClr val="000000"/>
              </a:solidFill>
            </a:endParaRPr>
          </a:p>
          <a:p>
            <a:r>
              <a:rPr lang="en-CA" sz="1400" dirty="0"/>
              <a:t>Canada / U.S. Foreign Exchange Rate</a:t>
            </a:r>
          </a:p>
          <a:p>
            <a:endParaRPr lang="en-CA" sz="1400" dirty="0"/>
          </a:p>
          <a:p>
            <a:r>
              <a:rPr lang="en-CA" sz="1400" b="1" dirty="0">
                <a:solidFill>
                  <a:srgbClr val="000000"/>
                </a:solidFill>
              </a:rPr>
              <a:t>WILL5000IND</a:t>
            </a:r>
          </a:p>
          <a:p>
            <a:endParaRPr lang="en-CA" sz="1400" b="1" dirty="0"/>
          </a:p>
          <a:p>
            <a:r>
              <a:rPr lang="en-CA" sz="1400" dirty="0"/>
              <a:t>Wilshire 5000 Total Market Index</a:t>
            </a:r>
          </a:p>
          <a:p>
            <a:endParaRPr lang="en-CA" sz="1400" b="1" dirty="0"/>
          </a:p>
          <a:p>
            <a:r>
              <a:rPr lang="en-CA" sz="1400" b="1" dirty="0">
                <a:solidFill>
                  <a:srgbClr val="000000"/>
                </a:solidFill>
              </a:rPr>
              <a:t>CPGRLE01CAM657N</a:t>
            </a:r>
          </a:p>
          <a:p>
            <a:endParaRPr lang="en-CA" sz="1400" b="1" dirty="0">
              <a:solidFill>
                <a:srgbClr val="000000"/>
              </a:solidFill>
            </a:endParaRPr>
          </a:p>
          <a:p>
            <a:r>
              <a:rPr lang="en-CA" sz="1400" dirty="0"/>
              <a:t>Consumer Price Index: OECD Groups: All Items Non-Food and Non-Energy for Canada </a:t>
            </a:r>
            <a:endParaRPr lang="en-CA" sz="1400" b="1" dirty="0"/>
          </a:p>
        </p:txBody>
      </p:sp>
    </p:spTree>
    <p:extLst>
      <p:ext uri="{BB962C8B-B14F-4D97-AF65-F5344CB8AC3E}">
        <p14:creationId xmlns:p14="http://schemas.microsoft.com/office/powerpoint/2010/main" val="3449320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01DD-21B6-6141-8216-8FA0A9439218}"/>
              </a:ext>
            </a:extLst>
          </p:cNvPr>
          <p:cNvSpPr>
            <a:spLocks noGrp="1"/>
          </p:cNvSpPr>
          <p:nvPr>
            <p:ph type="title"/>
          </p:nvPr>
        </p:nvSpPr>
        <p:spPr/>
        <p:txBody>
          <a:bodyPr>
            <a:normAutofit/>
          </a:bodyPr>
          <a:lstStyle/>
          <a:p>
            <a:r>
              <a:rPr lang="en-US" dirty="0"/>
              <a:t>2022 Forecasts</a:t>
            </a:r>
          </a:p>
        </p:txBody>
      </p:sp>
    </p:spTree>
    <p:extLst>
      <p:ext uri="{BB962C8B-B14F-4D97-AF65-F5344CB8AC3E}">
        <p14:creationId xmlns:p14="http://schemas.microsoft.com/office/powerpoint/2010/main" val="2774560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01D4FEF-F50E-754E-8703-30360CBBDE7C}"/>
              </a:ext>
            </a:extLst>
          </p:cNvPr>
          <p:cNvSpPr>
            <a:spLocks noGrp="1"/>
          </p:cNvSpPr>
          <p:nvPr>
            <p:ph type="sldNum" sz="quarter" idx="12"/>
          </p:nvPr>
        </p:nvSpPr>
        <p:spPr/>
        <p:txBody>
          <a:bodyPr/>
          <a:lstStyle/>
          <a:p>
            <a:fld id="{271D2DB9-47EE-2341-8394-DF3DB0897D12}" type="slidenum">
              <a:rPr lang="en-US" smtClean="0"/>
              <a:pPr/>
              <a:t>16</a:t>
            </a:fld>
            <a:endParaRPr lang="en-US" dirty="0"/>
          </a:p>
        </p:txBody>
      </p:sp>
      <p:sp>
        <p:nvSpPr>
          <p:cNvPr id="7" name="Title 6">
            <a:extLst>
              <a:ext uri="{FF2B5EF4-FFF2-40B4-BE49-F238E27FC236}">
                <a16:creationId xmlns:a16="http://schemas.microsoft.com/office/drawing/2014/main" id="{08670224-CC72-0644-9010-74D49857F4B9}"/>
              </a:ext>
            </a:extLst>
          </p:cNvPr>
          <p:cNvSpPr>
            <a:spLocks noGrp="1"/>
          </p:cNvSpPr>
          <p:nvPr>
            <p:ph type="title"/>
          </p:nvPr>
        </p:nvSpPr>
        <p:spPr/>
        <p:txBody>
          <a:bodyPr>
            <a:normAutofit fontScale="90000"/>
          </a:bodyPr>
          <a:lstStyle/>
          <a:p>
            <a:r>
              <a:rPr lang="en-US" dirty="0"/>
              <a:t>Summary</a:t>
            </a:r>
          </a:p>
        </p:txBody>
      </p:sp>
      <p:graphicFrame>
        <p:nvGraphicFramePr>
          <p:cNvPr id="15" name="Table 14">
            <a:extLst>
              <a:ext uri="{FF2B5EF4-FFF2-40B4-BE49-F238E27FC236}">
                <a16:creationId xmlns:a16="http://schemas.microsoft.com/office/drawing/2014/main" id="{A5E1FE04-ACC0-D346-A5B6-A5C303AF9341}"/>
              </a:ext>
            </a:extLst>
          </p:cNvPr>
          <p:cNvGraphicFramePr>
            <a:graphicFrameLocks noGrp="1"/>
          </p:cNvGraphicFramePr>
          <p:nvPr>
            <p:extLst>
              <p:ext uri="{D42A27DB-BD31-4B8C-83A1-F6EECF244321}">
                <p14:modId xmlns:p14="http://schemas.microsoft.com/office/powerpoint/2010/main" val="2532463750"/>
              </p:ext>
            </p:extLst>
          </p:nvPr>
        </p:nvGraphicFramePr>
        <p:xfrm>
          <a:off x="2974693" y="887648"/>
          <a:ext cx="6237798" cy="5309391"/>
        </p:xfrm>
        <a:graphic>
          <a:graphicData uri="http://schemas.openxmlformats.org/drawingml/2006/table">
            <a:tbl>
              <a:tblPr/>
              <a:tblGrid>
                <a:gridCol w="2079266">
                  <a:extLst>
                    <a:ext uri="{9D8B030D-6E8A-4147-A177-3AD203B41FA5}">
                      <a16:colId xmlns:a16="http://schemas.microsoft.com/office/drawing/2014/main" val="3821931739"/>
                    </a:ext>
                  </a:extLst>
                </a:gridCol>
                <a:gridCol w="2079266">
                  <a:extLst>
                    <a:ext uri="{9D8B030D-6E8A-4147-A177-3AD203B41FA5}">
                      <a16:colId xmlns:a16="http://schemas.microsoft.com/office/drawing/2014/main" val="482868675"/>
                    </a:ext>
                  </a:extLst>
                </a:gridCol>
                <a:gridCol w="2079266">
                  <a:extLst>
                    <a:ext uri="{9D8B030D-6E8A-4147-A177-3AD203B41FA5}">
                      <a16:colId xmlns:a16="http://schemas.microsoft.com/office/drawing/2014/main" val="3055707637"/>
                    </a:ext>
                  </a:extLst>
                </a:gridCol>
              </a:tblGrid>
              <a:tr h="984506">
                <a:tc>
                  <a:txBody>
                    <a:bodyPr/>
                    <a:lstStyle/>
                    <a:p>
                      <a:pPr algn="ctr"/>
                      <a:r>
                        <a:rPr lang="en-CA" sz="1600" b="1" dirty="0">
                          <a:effectLst/>
                          <a:latin typeface="+mj-lt"/>
                        </a:rPr>
                        <a:t>CPI Categories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762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1" dirty="0">
                          <a:effectLst/>
                          <a:latin typeface="+mj-lt"/>
                        </a:rPr>
                        <a:t>2022 Forecast </a:t>
                      </a:r>
                    </a:p>
                    <a:p>
                      <a:pPr algn="ctr"/>
                      <a:r>
                        <a:rPr lang="en-CA" sz="1600" b="1" dirty="0">
                          <a:effectLst/>
                          <a:latin typeface="+mj-lt"/>
                        </a:rPr>
                        <a:t>(Predicted 2022 Mean CPI Rel. to Mean 2021 CPI)</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762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1" kern="1200" dirty="0">
                          <a:solidFill>
                            <a:schemeClr val="tx1"/>
                          </a:solidFill>
                          <a:effectLst/>
                          <a:latin typeface="+mj-lt"/>
                          <a:ea typeface="+mn-ea"/>
                          <a:cs typeface="+mn-cs"/>
                        </a:rPr>
                        <a:t>2022 Forecast </a:t>
                      </a:r>
                    </a:p>
                    <a:p>
                      <a:pPr algn="ctr"/>
                      <a:r>
                        <a:rPr lang="en-CA" sz="1600" b="1" kern="1200" dirty="0">
                          <a:solidFill>
                            <a:schemeClr val="tx1"/>
                          </a:solidFill>
                          <a:effectLst/>
                          <a:latin typeface="+mj-lt"/>
                          <a:ea typeface="+mn-ea"/>
                          <a:cs typeface="+mn-cs"/>
                        </a:rPr>
                        <a:t>(Predicted Year-Over-Year Percent Change)</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762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641297354"/>
                  </a:ext>
                </a:extLst>
              </a:tr>
              <a:tr h="471399">
                <a:tc>
                  <a:txBody>
                    <a:bodyPr/>
                    <a:lstStyle/>
                    <a:p>
                      <a:pPr algn="ctr"/>
                      <a:r>
                        <a:rPr lang="en-CA" sz="1600" b="1" dirty="0">
                          <a:effectLst/>
                          <a:latin typeface="+mj-lt"/>
                        </a:rPr>
                        <a:t>Bakery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+1.2 Points</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+0.8%</a:t>
                      </a:r>
                    </a:p>
                  </a:txBody>
                  <a:tcPr marL="9525" marR="9525"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212073627"/>
                  </a:ext>
                </a:extLst>
              </a:tr>
              <a:tr h="471399">
                <a:tc>
                  <a:txBody>
                    <a:bodyPr/>
                    <a:lstStyle/>
                    <a:p>
                      <a:pPr algn="ctr"/>
                      <a:r>
                        <a:rPr lang="en-CA" sz="1600" b="1" dirty="0">
                          <a:effectLst/>
                          <a:latin typeface="+mj-lt"/>
                        </a:rPr>
                        <a:t>Dairy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+3 Points</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+2.1%</a:t>
                      </a:r>
                    </a:p>
                  </a:txBody>
                  <a:tcPr marL="9525" marR="9525"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340655605"/>
                  </a:ext>
                </a:extLst>
              </a:tr>
              <a:tr h="471399">
                <a:tc>
                  <a:txBody>
                    <a:bodyPr/>
                    <a:lstStyle/>
                    <a:p>
                      <a:pPr algn="ctr"/>
                      <a:r>
                        <a:rPr lang="en-CA" sz="1600" b="1" dirty="0">
                          <a:effectLst/>
                          <a:latin typeface="+mj-lt"/>
                        </a:rPr>
                        <a:t>Fish &amp; Seafood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+5.5 Points</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+3.8%</a:t>
                      </a:r>
                    </a:p>
                  </a:txBody>
                  <a:tcPr marL="9525" marR="9525"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453391504"/>
                  </a:ext>
                </a:extLst>
              </a:tr>
              <a:tr h="471399">
                <a:tc>
                  <a:txBody>
                    <a:bodyPr/>
                    <a:lstStyle/>
                    <a:p>
                      <a:pPr algn="ctr"/>
                      <a:r>
                        <a:rPr lang="en-CA" sz="1600" b="1" dirty="0">
                          <a:effectLst/>
                          <a:latin typeface="+mj-lt"/>
                        </a:rPr>
                        <a:t>Food At Restaurant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+8.6 Points</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+5.2%</a:t>
                      </a:r>
                    </a:p>
                  </a:txBody>
                  <a:tcPr marL="9525" marR="9525"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072542632"/>
                  </a:ext>
                </a:extLst>
              </a:tr>
              <a:tr h="471399">
                <a:tc>
                  <a:txBody>
                    <a:bodyPr/>
                    <a:lstStyle/>
                    <a:p>
                      <a:pPr algn="ctr"/>
                      <a:r>
                        <a:rPr lang="en-CA" sz="1600" b="1" dirty="0">
                          <a:effectLst/>
                          <a:latin typeface="+mj-lt"/>
                        </a:rPr>
                        <a:t>Food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+2.2 Points</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+1.4%</a:t>
                      </a:r>
                    </a:p>
                  </a:txBody>
                  <a:tcPr marL="9525" marR="9525"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2166607"/>
                  </a:ext>
                </a:extLst>
              </a:tr>
              <a:tr h="471399">
                <a:tc>
                  <a:txBody>
                    <a:bodyPr/>
                    <a:lstStyle/>
                    <a:p>
                      <a:pPr algn="ctr"/>
                      <a:r>
                        <a:rPr lang="en-CA" sz="1600" b="1" dirty="0">
                          <a:effectLst/>
                          <a:latin typeface="+mj-lt"/>
                        </a:rPr>
                        <a:t>Fruit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+5.1 Points</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+3.6%</a:t>
                      </a:r>
                    </a:p>
                  </a:txBody>
                  <a:tcPr marL="9525" marR="9525"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65150859"/>
                  </a:ext>
                </a:extLst>
              </a:tr>
              <a:tr h="471399">
                <a:tc>
                  <a:txBody>
                    <a:bodyPr/>
                    <a:lstStyle/>
                    <a:p>
                      <a:pPr algn="ctr"/>
                      <a:r>
                        <a:rPr lang="en-CA" sz="1600" b="1" dirty="0">
                          <a:effectLst/>
                          <a:latin typeface="+mj-lt"/>
                        </a:rPr>
                        <a:t>Meat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+8.6 Points</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+4.9%</a:t>
                      </a:r>
                    </a:p>
                  </a:txBody>
                  <a:tcPr marL="9525" marR="9525"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353282439"/>
                  </a:ext>
                </a:extLst>
              </a:tr>
              <a:tr h="471399">
                <a:tc>
                  <a:txBody>
                    <a:bodyPr/>
                    <a:lstStyle/>
                    <a:p>
                      <a:pPr algn="ctr"/>
                      <a:r>
                        <a:rPr lang="en-CA" sz="1600" b="1" dirty="0">
                          <a:effectLst/>
                          <a:latin typeface="+mj-lt"/>
                        </a:rPr>
                        <a:t>Other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+1.8 Points</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+1.3%</a:t>
                      </a:r>
                    </a:p>
                  </a:txBody>
                  <a:tcPr marL="9525" marR="9525"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38886652"/>
                  </a:ext>
                </a:extLst>
              </a:tr>
              <a:tr h="471399">
                <a:tc>
                  <a:txBody>
                    <a:bodyPr/>
                    <a:lstStyle/>
                    <a:p>
                      <a:pPr algn="ctr"/>
                      <a:r>
                        <a:rPr lang="en-CA" sz="1600" b="1" dirty="0">
                          <a:effectLst/>
                          <a:latin typeface="+mj-lt"/>
                        </a:rPr>
                        <a:t>Vegetables</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+14.5 Points</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+9.3 %</a:t>
                      </a:r>
                    </a:p>
                  </a:txBody>
                  <a:tcPr marL="9525" marR="9525"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711615432"/>
                  </a:ext>
                </a:extLst>
              </a:tr>
            </a:tbl>
          </a:graphicData>
        </a:graphic>
      </p:graphicFrame>
    </p:spTree>
    <p:extLst>
      <p:ext uri="{BB962C8B-B14F-4D97-AF65-F5344CB8AC3E}">
        <p14:creationId xmlns:p14="http://schemas.microsoft.com/office/powerpoint/2010/main" val="2875353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17</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Expanded Results</a:t>
            </a:r>
          </a:p>
        </p:txBody>
      </p:sp>
      <p:sp>
        <p:nvSpPr>
          <p:cNvPr id="4" name="TextBox 3">
            <a:extLst>
              <a:ext uri="{FF2B5EF4-FFF2-40B4-BE49-F238E27FC236}">
                <a16:creationId xmlns:a16="http://schemas.microsoft.com/office/drawing/2014/main" id="{2B76AF34-D386-8A43-B266-9B8280047001}"/>
              </a:ext>
            </a:extLst>
          </p:cNvPr>
          <p:cNvSpPr txBox="1"/>
          <p:nvPr/>
        </p:nvSpPr>
        <p:spPr>
          <a:xfrm>
            <a:off x="940904" y="522858"/>
            <a:ext cx="184731" cy="646331"/>
          </a:xfrm>
          <a:prstGeom prst="rect">
            <a:avLst/>
          </a:prstGeom>
          <a:noFill/>
        </p:spPr>
        <p:txBody>
          <a:bodyPr wrap="square" rtlCol="0">
            <a:spAutoFit/>
          </a:bodyPr>
          <a:lstStyle/>
          <a:p>
            <a:endParaRPr lang="en-US" sz="3600" dirty="0"/>
          </a:p>
        </p:txBody>
      </p:sp>
      <p:graphicFrame>
        <p:nvGraphicFramePr>
          <p:cNvPr id="2" name="Table 1">
            <a:extLst>
              <a:ext uri="{FF2B5EF4-FFF2-40B4-BE49-F238E27FC236}">
                <a16:creationId xmlns:a16="http://schemas.microsoft.com/office/drawing/2014/main" id="{CBE37CF7-D0B0-8149-9C3C-1E804EA229C0}"/>
              </a:ext>
            </a:extLst>
          </p:cNvPr>
          <p:cNvGraphicFramePr>
            <a:graphicFrameLocks noGrp="1"/>
          </p:cNvGraphicFramePr>
          <p:nvPr>
            <p:extLst>
              <p:ext uri="{D42A27DB-BD31-4B8C-83A1-F6EECF244321}">
                <p14:modId xmlns:p14="http://schemas.microsoft.com/office/powerpoint/2010/main" val="592790277"/>
              </p:ext>
            </p:extLst>
          </p:nvPr>
        </p:nvGraphicFramePr>
        <p:xfrm>
          <a:off x="940904" y="2413000"/>
          <a:ext cx="4719983" cy="2524120"/>
        </p:xfrm>
        <a:graphic>
          <a:graphicData uri="http://schemas.openxmlformats.org/drawingml/2006/table">
            <a:tbl>
              <a:tblPr>
                <a:tableStyleId>{9D7B26C5-4107-4FEC-AEDC-1716B250A1EF}</a:tableStyleId>
              </a:tblPr>
              <a:tblGrid>
                <a:gridCol w="2661071">
                  <a:extLst>
                    <a:ext uri="{9D8B030D-6E8A-4147-A177-3AD203B41FA5}">
                      <a16:colId xmlns:a16="http://schemas.microsoft.com/office/drawing/2014/main" val="2583404805"/>
                    </a:ext>
                  </a:extLst>
                </a:gridCol>
                <a:gridCol w="686304">
                  <a:extLst>
                    <a:ext uri="{9D8B030D-6E8A-4147-A177-3AD203B41FA5}">
                      <a16:colId xmlns:a16="http://schemas.microsoft.com/office/drawing/2014/main" val="1084574483"/>
                    </a:ext>
                  </a:extLst>
                </a:gridCol>
                <a:gridCol w="686304">
                  <a:extLst>
                    <a:ext uri="{9D8B030D-6E8A-4147-A177-3AD203B41FA5}">
                      <a16:colId xmlns:a16="http://schemas.microsoft.com/office/drawing/2014/main" val="2649428868"/>
                    </a:ext>
                  </a:extLst>
                </a:gridCol>
                <a:gridCol w="686304">
                  <a:extLst>
                    <a:ext uri="{9D8B030D-6E8A-4147-A177-3AD203B41FA5}">
                      <a16:colId xmlns:a16="http://schemas.microsoft.com/office/drawing/2014/main" val="1791534210"/>
                    </a:ext>
                  </a:extLst>
                </a:gridCol>
              </a:tblGrid>
              <a:tr h="252412">
                <a:tc>
                  <a:txBody>
                    <a:bodyPr/>
                    <a:lstStyle/>
                    <a:p>
                      <a:pPr algn="l" fontAlgn="b"/>
                      <a:endParaRPr lang="en-CA" sz="1200" b="1" i="0" u="none" strike="noStrike" dirty="0">
                        <a:solidFill>
                          <a:srgbClr val="000000"/>
                        </a:solidFill>
                        <a:effectLst/>
                        <a:latin typeface="+mn-lt"/>
                      </a:endParaRPr>
                    </a:p>
                  </a:txBody>
                  <a:tcPr marL="9525" marR="9525" marT="9525" marB="0" anchor="b"/>
                </a:tc>
                <a:tc>
                  <a:txBody>
                    <a:bodyPr/>
                    <a:lstStyle/>
                    <a:p>
                      <a:pPr algn="l" fontAlgn="b"/>
                      <a:r>
                        <a:rPr lang="en-CA" sz="1200" b="1" i="0" u="none" strike="noStrike" dirty="0">
                          <a:solidFill>
                            <a:srgbClr val="000000"/>
                          </a:solidFill>
                          <a:effectLst/>
                          <a:latin typeface="+mn-lt"/>
                        </a:rPr>
                        <a:t>min</a:t>
                      </a:r>
                    </a:p>
                  </a:txBody>
                  <a:tcPr marL="9525" marR="9525" marT="9525" marB="0" anchor="b"/>
                </a:tc>
                <a:tc>
                  <a:txBody>
                    <a:bodyPr/>
                    <a:lstStyle/>
                    <a:p>
                      <a:pPr algn="l" fontAlgn="b"/>
                      <a:r>
                        <a:rPr lang="en-CA" sz="1200" b="1" i="0" u="none" strike="noStrike" dirty="0">
                          <a:solidFill>
                            <a:srgbClr val="000000"/>
                          </a:solidFill>
                          <a:effectLst/>
                          <a:latin typeface="+mn-lt"/>
                        </a:rPr>
                        <a:t>mean</a:t>
                      </a:r>
                    </a:p>
                  </a:txBody>
                  <a:tcPr marL="9525" marR="9525" marT="9525" marB="0" anchor="b">
                    <a:solidFill>
                      <a:schemeClr val="bg2">
                        <a:lumMod val="90000"/>
                      </a:schemeClr>
                    </a:solidFill>
                  </a:tcPr>
                </a:tc>
                <a:tc>
                  <a:txBody>
                    <a:bodyPr/>
                    <a:lstStyle/>
                    <a:p>
                      <a:pPr algn="l" fontAlgn="b"/>
                      <a:r>
                        <a:rPr lang="en-CA" sz="1200" b="1" i="0" u="none" strike="noStrike" dirty="0">
                          <a:solidFill>
                            <a:srgbClr val="000000"/>
                          </a:solidFill>
                          <a:effectLst/>
                          <a:latin typeface="+mn-lt"/>
                        </a:rPr>
                        <a:t>max</a:t>
                      </a:r>
                    </a:p>
                  </a:txBody>
                  <a:tcPr marL="9525" marR="9525" marT="9525" marB="0" anchor="b"/>
                </a:tc>
                <a:extLst>
                  <a:ext uri="{0D108BD9-81ED-4DB2-BD59-A6C34878D82A}">
                    <a16:rowId xmlns:a16="http://schemas.microsoft.com/office/drawing/2014/main" val="893351747"/>
                  </a:ext>
                </a:extLst>
              </a:tr>
              <a:tr h="252412">
                <a:tc>
                  <a:txBody>
                    <a:bodyPr/>
                    <a:lstStyle/>
                    <a:p>
                      <a:pPr algn="l" fontAlgn="b"/>
                      <a:r>
                        <a:rPr lang="en-CA" sz="1200" b="1" u="none" strike="noStrike" dirty="0">
                          <a:effectLst/>
                          <a:latin typeface="+mn-lt"/>
                        </a:rPr>
                        <a:t>Bakery</a:t>
                      </a:r>
                      <a:endParaRPr lang="en-CA" sz="1200" b="1" i="0" u="none" strike="noStrike" dirty="0">
                        <a:solidFill>
                          <a:srgbClr val="000000"/>
                        </a:solidFill>
                        <a:effectLst/>
                        <a:latin typeface="+mn-lt"/>
                      </a:endParaRPr>
                    </a:p>
                  </a:txBody>
                  <a:tcPr marL="9525" marR="9525" marT="9525" marB="0" anchor="b"/>
                </a:tc>
                <a:tc>
                  <a:txBody>
                    <a:bodyPr/>
                    <a:lstStyle/>
                    <a:p>
                      <a:pPr algn="ctr" fontAlgn="b"/>
                      <a:r>
                        <a:rPr lang="en-CA" sz="1200" b="0" i="0" u="none" strike="noStrike" dirty="0">
                          <a:solidFill>
                            <a:srgbClr val="000000"/>
                          </a:solidFill>
                          <a:effectLst/>
                          <a:latin typeface="+mn-lt"/>
                        </a:rPr>
                        <a:t>-3.9</a:t>
                      </a:r>
                    </a:p>
                  </a:txBody>
                  <a:tcPr marL="9525" marR="9525" marT="9525" marB="0" anchor="b"/>
                </a:tc>
                <a:tc>
                  <a:txBody>
                    <a:bodyPr/>
                    <a:lstStyle/>
                    <a:p>
                      <a:pPr algn="ctr" fontAlgn="b"/>
                      <a:r>
                        <a:rPr lang="en-CA" sz="1200" b="0" i="0" u="none" strike="noStrike" dirty="0">
                          <a:solidFill>
                            <a:srgbClr val="000000"/>
                          </a:solidFill>
                          <a:effectLst/>
                          <a:latin typeface="+mn-lt"/>
                        </a:rPr>
                        <a:t>1.2</a:t>
                      </a:r>
                    </a:p>
                  </a:txBody>
                  <a:tcPr marL="9525" marR="9525" marT="9525" marB="0" anchor="b">
                    <a:solidFill>
                      <a:schemeClr val="bg2">
                        <a:lumMod val="90000"/>
                      </a:schemeClr>
                    </a:solidFill>
                  </a:tcPr>
                </a:tc>
                <a:tc>
                  <a:txBody>
                    <a:bodyPr/>
                    <a:lstStyle/>
                    <a:p>
                      <a:pPr algn="ctr" fontAlgn="b"/>
                      <a:r>
                        <a:rPr lang="en-CA" sz="1200" b="0" i="0" u="none" strike="noStrike">
                          <a:solidFill>
                            <a:srgbClr val="000000"/>
                          </a:solidFill>
                          <a:effectLst/>
                          <a:latin typeface="+mn-lt"/>
                        </a:rPr>
                        <a:t>9.1</a:t>
                      </a:r>
                    </a:p>
                  </a:txBody>
                  <a:tcPr marL="9525" marR="9525" marT="9525" marB="0" anchor="b"/>
                </a:tc>
                <a:extLst>
                  <a:ext uri="{0D108BD9-81ED-4DB2-BD59-A6C34878D82A}">
                    <a16:rowId xmlns:a16="http://schemas.microsoft.com/office/drawing/2014/main" val="2801849802"/>
                  </a:ext>
                </a:extLst>
              </a:tr>
              <a:tr h="252412">
                <a:tc>
                  <a:txBody>
                    <a:bodyPr/>
                    <a:lstStyle/>
                    <a:p>
                      <a:pPr algn="l" fontAlgn="b"/>
                      <a:r>
                        <a:rPr lang="en-CA" sz="1200" b="1" u="none" strike="noStrike" dirty="0">
                          <a:effectLst/>
                          <a:latin typeface="+mn-lt"/>
                        </a:rPr>
                        <a:t>Dairy and Eggs</a:t>
                      </a:r>
                      <a:endParaRPr lang="en-CA" sz="1200" b="1" i="0" u="none" strike="noStrike" dirty="0">
                        <a:solidFill>
                          <a:srgbClr val="000000"/>
                        </a:solidFill>
                        <a:effectLst/>
                        <a:latin typeface="+mn-lt"/>
                      </a:endParaRPr>
                    </a:p>
                  </a:txBody>
                  <a:tcPr marL="9525" marR="9525" marT="9525" marB="0" anchor="b"/>
                </a:tc>
                <a:tc>
                  <a:txBody>
                    <a:bodyPr/>
                    <a:lstStyle/>
                    <a:p>
                      <a:pPr algn="ctr" fontAlgn="b"/>
                      <a:r>
                        <a:rPr lang="en-CA" sz="1200" b="0" i="0" u="none" strike="noStrike" dirty="0">
                          <a:solidFill>
                            <a:srgbClr val="000000"/>
                          </a:solidFill>
                          <a:effectLst/>
                          <a:latin typeface="+mn-lt"/>
                        </a:rPr>
                        <a:t>-1.3</a:t>
                      </a:r>
                    </a:p>
                  </a:txBody>
                  <a:tcPr marL="9525" marR="9525" marT="9525" marB="0" anchor="b"/>
                </a:tc>
                <a:tc>
                  <a:txBody>
                    <a:bodyPr/>
                    <a:lstStyle/>
                    <a:p>
                      <a:pPr algn="ctr" fontAlgn="b"/>
                      <a:r>
                        <a:rPr lang="en-CA" sz="1200" b="0" i="0" u="none" strike="noStrike" dirty="0">
                          <a:solidFill>
                            <a:srgbClr val="000000"/>
                          </a:solidFill>
                          <a:effectLst/>
                          <a:latin typeface="+mn-lt"/>
                        </a:rPr>
                        <a:t>3</a:t>
                      </a:r>
                    </a:p>
                  </a:txBody>
                  <a:tcPr marL="9525" marR="9525" marT="9525" marB="0" anchor="b">
                    <a:solidFill>
                      <a:schemeClr val="bg2">
                        <a:lumMod val="90000"/>
                      </a:schemeClr>
                    </a:solidFill>
                  </a:tcPr>
                </a:tc>
                <a:tc>
                  <a:txBody>
                    <a:bodyPr/>
                    <a:lstStyle/>
                    <a:p>
                      <a:pPr algn="ctr" fontAlgn="b"/>
                      <a:r>
                        <a:rPr lang="en-CA" sz="1200" b="0" i="0" u="none" strike="noStrike">
                          <a:solidFill>
                            <a:srgbClr val="000000"/>
                          </a:solidFill>
                          <a:effectLst/>
                          <a:latin typeface="+mn-lt"/>
                        </a:rPr>
                        <a:t>6.5</a:t>
                      </a:r>
                    </a:p>
                  </a:txBody>
                  <a:tcPr marL="9525" marR="9525" marT="9525" marB="0" anchor="b"/>
                </a:tc>
                <a:extLst>
                  <a:ext uri="{0D108BD9-81ED-4DB2-BD59-A6C34878D82A}">
                    <a16:rowId xmlns:a16="http://schemas.microsoft.com/office/drawing/2014/main" val="624050322"/>
                  </a:ext>
                </a:extLst>
              </a:tr>
              <a:tr h="252412">
                <a:tc>
                  <a:txBody>
                    <a:bodyPr/>
                    <a:lstStyle/>
                    <a:p>
                      <a:pPr algn="l" fontAlgn="b"/>
                      <a:r>
                        <a:rPr lang="en-CA" sz="1200" b="1" u="none" strike="noStrike" dirty="0">
                          <a:effectLst/>
                          <a:latin typeface="+mn-lt"/>
                        </a:rPr>
                        <a:t>Fish and Seafood</a:t>
                      </a:r>
                      <a:endParaRPr lang="en-CA" sz="1200" b="1" i="0" u="none" strike="noStrike" dirty="0">
                        <a:solidFill>
                          <a:srgbClr val="000000"/>
                        </a:solidFill>
                        <a:effectLst/>
                        <a:latin typeface="+mn-lt"/>
                      </a:endParaRPr>
                    </a:p>
                  </a:txBody>
                  <a:tcPr marL="9525" marR="9525" marT="9525" marB="0" anchor="b"/>
                </a:tc>
                <a:tc>
                  <a:txBody>
                    <a:bodyPr/>
                    <a:lstStyle/>
                    <a:p>
                      <a:pPr algn="ctr" fontAlgn="b"/>
                      <a:r>
                        <a:rPr lang="en-CA" sz="1200" b="0" i="0" u="none" strike="noStrike" dirty="0">
                          <a:solidFill>
                            <a:srgbClr val="000000"/>
                          </a:solidFill>
                          <a:effectLst/>
                          <a:latin typeface="+mn-lt"/>
                        </a:rPr>
                        <a:t>1.5</a:t>
                      </a:r>
                    </a:p>
                  </a:txBody>
                  <a:tcPr marL="9525" marR="9525" marT="9525" marB="0" anchor="b"/>
                </a:tc>
                <a:tc>
                  <a:txBody>
                    <a:bodyPr/>
                    <a:lstStyle/>
                    <a:p>
                      <a:pPr algn="ctr" fontAlgn="b"/>
                      <a:r>
                        <a:rPr lang="en-CA" sz="1200" b="0" i="0" u="none" strike="noStrike" dirty="0">
                          <a:solidFill>
                            <a:srgbClr val="000000"/>
                          </a:solidFill>
                          <a:effectLst/>
                          <a:latin typeface="+mn-lt"/>
                        </a:rPr>
                        <a:t>5.5</a:t>
                      </a:r>
                    </a:p>
                  </a:txBody>
                  <a:tcPr marL="9525" marR="9525" marT="9525" marB="0" anchor="b">
                    <a:solidFill>
                      <a:schemeClr val="bg2">
                        <a:lumMod val="90000"/>
                      </a:schemeClr>
                    </a:solidFill>
                  </a:tcPr>
                </a:tc>
                <a:tc>
                  <a:txBody>
                    <a:bodyPr/>
                    <a:lstStyle/>
                    <a:p>
                      <a:pPr algn="ctr" fontAlgn="b"/>
                      <a:r>
                        <a:rPr lang="en-CA" sz="1200" b="0" i="0" u="none" strike="noStrike">
                          <a:solidFill>
                            <a:srgbClr val="000000"/>
                          </a:solidFill>
                          <a:effectLst/>
                          <a:latin typeface="+mn-lt"/>
                        </a:rPr>
                        <a:t>11.6</a:t>
                      </a:r>
                    </a:p>
                  </a:txBody>
                  <a:tcPr marL="9525" marR="9525" marT="9525" marB="0" anchor="b"/>
                </a:tc>
                <a:extLst>
                  <a:ext uri="{0D108BD9-81ED-4DB2-BD59-A6C34878D82A}">
                    <a16:rowId xmlns:a16="http://schemas.microsoft.com/office/drawing/2014/main" val="2869331227"/>
                  </a:ext>
                </a:extLst>
              </a:tr>
              <a:tr h="252412">
                <a:tc>
                  <a:txBody>
                    <a:bodyPr/>
                    <a:lstStyle/>
                    <a:p>
                      <a:pPr algn="l" fontAlgn="b"/>
                      <a:r>
                        <a:rPr lang="en-CA" sz="1200" b="1" u="none" strike="noStrike" dirty="0">
                          <a:effectLst/>
                          <a:latin typeface="+mn-lt"/>
                        </a:rPr>
                        <a:t>Food purchased from restaurants</a:t>
                      </a:r>
                      <a:endParaRPr lang="en-CA" sz="1200" b="1" i="0" u="none" strike="noStrike" dirty="0">
                        <a:solidFill>
                          <a:srgbClr val="000000"/>
                        </a:solidFill>
                        <a:effectLst/>
                        <a:latin typeface="+mn-lt"/>
                      </a:endParaRPr>
                    </a:p>
                  </a:txBody>
                  <a:tcPr marL="9525" marR="9525" marT="9525" marB="0" anchor="b"/>
                </a:tc>
                <a:tc>
                  <a:txBody>
                    <a:bodyPr/>
                    <a:lstStyle/>
                    <a:p>
                      <a:pPr algn="ctr" fontAlgn="b"/>
                      <a:r>
                        <a:rPr lang="en-CA" sz="1200" b="0" i="0" u="none" strike="noStrike">
                          <a:solidFill>
                            <a:srgbClr val="000000"/>
                          </a:solidFill>
                          <a:effectLst/>
                          <a:latin typeface="+mn-lt"/>
                        </a:rPr>
                        <a:t>3.2</a:t>
                      </a:r>
                    </a:p>
                  </a:txBody>
                  <a:tcPr marL="9525" marR="9525" marT="9525" marB="0" anchor="b"/>
                </a:tc>
                <a:tc>
                  <a:txBody>
                    <a:bodyPr/>
                    <a:lstStyle/>
                    <a:p>
                      <a:pPr algn="ctr" fontAlgn="b"/>
                      <a:r>
                        <a:rPr lang="en-CA" sz="1200" b="0" i="0" u="none" strike="noStrike" dirty="0">
                          <a:solidFill>
                            <a:srgbClr val="000000"/>
                          </a:solidFill>
                          <a:effectLst/>
                          <a:latin typeface="+mn-lt"/>
                        </a:rPr>
                        <a:t>8.6</a:t>
                      </a:r>
                    </a:p>
                  </a:txBody>
                  <a:tcPr marL="9525" marR="9525" marT="9525" marB="0" anchor="b">
                    <a:solidFill>
                      <a:schemeClr val="bg2">
                        <a:lumMod val="90000"/>
                      </a:schemeClr>
                    </a:solidFill>
                  </a:tcPr>
                </a:tc>
                <a:tc>
                  <a:txBody>
                    <a:bodyPr/>
                    <a:lstStyle/>
                    <a:p>
                      <a:pPr algn="ctr" fontAlgn="b"/>
                      <a:r>
                        <a:rPr lang="en-CA" sz="1200" b="0" i="0" u="none" strike="noStrike">
                          <a:solidFill>
                            <a:srgbClr val="000000"/>
                          </a:solidFill>
                          <a:effectLst/>
                          <a:latin typeface="+mn-lt"/>
                        </a:rPr>
                        <a:t>16.5</a:t>
                      </a:r>
                    </a:p>
                  </a:txBody>
                  <a:tcPr marL="9525" marR="9525" marT="9525" marB="0" anchor="b"/>
                </a:tc>
                <a:extLst>
                  <a:ext uri="{0D108BD9-81ED-4DB2-BD59-A6C34878D82A}">
                    <a16:rowId xmlns:a16="http://schemas.microsoft.com/office/drawing/2014/main" val="3972188561"/>
                  </a:ext>
                </a:extLst>
              </a:tr>
              <a:tr h="252412">
                <a:tc>
                  <a:txBody>
                    <a:bodyPr/>
                    <a:lstStyle/>
                    <a:p>
                      <a:pPr algn="l" fontAlgn="b"/>
                      <a:r>
                        <a:rPr lang="en-CA" sz="1200" b="1" u="none" strike="noStrike" dirty="0">
                          <a:effectLst/>
                          <a:latin typeface="+mn-lt"/>
                        </a:rPr>
                        <a:t>Food</a:t>
                      </a:r>
                      <a:endParaRPr lang="en-CA" sz="1200" b="1" i="0" u="none" strike="noStrike" dirty="0">
                        <a:solidFill>
                          <a:srgbClr val="000000"/>
                        </a:solidFill>
                        <a:effectLst/>
                        <a:latin typeface="+mn-lt"/>
                      </a:endParaRPr>
                    </a:p>
                  </a:txBody>
                  <a:tcPr marL="9525" marR="9525" marT="9525" marB="0" anchor="b"/>
                </a:tc>
                <a:tc>
                  <a:txBody>
                    <a:bodyPr/>
                    <a:lstStyle/>
                    <a:p>
                      <a:pPr algn="ctr" fontAlgn="b"/>
                      <a:r>
                        <a:rPr lang="en-CA" sz="1200" b="0" i="0" u="none" strike="noStrike">
                          <a:solidFill>
                            <a:srgbClr val="000000"/>
                          </a:solidFill>
                          <a:effectLst/>
                          <a:latin typeface="+mn-lt"/>
                        </a:rPr>
                        <a:t>-4.2</a:t>
                      </a:r>
                    </a:p>
                  </a:txBody>
                  <a:tcPr marL="9525" marR="9525" marT="9525" marB="0" anchor="b"/>
                </a:tc>
                <a:tc>
                  <a:txBody>
                    <a:bodyPr/>
                    <a:lstStyle/>
                    <a:p>
                      <a:pPr algn="ctr" fontAlgn="b"/>
                      <a:r>
                        <a:rPr lang="en-CA" sz="1200" b="0" i="0" u="none" strike="noStrike" dirty="0">
                          <a:solidFill>
                            <a:srgbClr val="000000"/>
                          </a:solidFill>
                          <a:effectLst/>
                          <a:latin typeface="+mn-lt"/>
                        </a:rPr>
                        <a:t>2.2</a:t>
                      </a:r>
                    </a:p>
                  </a:txBody>
                  <a:tcPr marL="9525" marR="9525" marT="9525" marB="0" anchor="b">
                    <a:solidFill>
                      <a:schemeClr val="bg2">
                        <a:lumMod val="90000"/>
                      </a:schemeClr>
                    </a:solidFill>
                  </a:tcPr>
                </a:tc>
                <a:tc>
                  <a:txBody>
                    <a:bodyPr/>
                    <a:lstStyle/>
                    <a:p>
                      <a:pPr algn="ctr" fontAlgn="b"/>
                      <a:r>
                        <a:rPr lang="en-CA" sz="1200" b="0" i="0" u="none" strike="noStrike">
                          <a:solidFill>
                            <a:srgbClr val="000000"/>
                          </a:solidFill>
                          <a:effectLst/>
                          <a:latin typeface="+mn-lt"/>
                        </a:rPr>
                        <a:t>7.3</a:t>
                      </a:r>
                    </a:p>
                  </a:txBody>
                  <a:tcPr marL="9525" marR="9525" marT="9525" marB="0" anchor="b"/>
                </a:tc>
                <a:extLst>
                  <a:ext uri="{0D108BD9-81ED-4DB2-BD59-A6C34878D82A}">
                    <a16:rowId xmlns:a16="http://schemas.microsoft.com/office/drawing/2014/main" val="3274630446"/>
                  </a:ext>
                </a:extLst>
              </a:tr>
              <a:tr h="252412">
                <a:tc>
                  <a:txBody>
                    <a:bodyPr/>
                    <a:lstStyle/>
                    <a:p>
                      <a:pPr algn="l" fontAlgn="b"/>
                      <a:r>
                        <a:rPr lang="en-CA" sz="1200" b="1" u="none" strike="noStrike" dirty="0">
                          <a:effectLst/>
                          <a:latin typeface="+mn-lt"/>
                        </a:rPr>
                        <a:t>Fruit</a:t>
                      </a:r>
                      <a:endParaRPr lang="en-CA" sz="1200" b="1" i="0" u="none" strike="noStrike" dirty="0">
                        <a:solidFill>
                          <a:srgbClr val="000000"/>
                        </a:solidFill>
                        <a:effectLst/>
                        <a:latin typeface="+mn-lt"/>
                      </a:endParaRPr>
                    </a:p>
                  </a:txBody>
                  <a:tcPr marL="9525" marR="9525" marT="9525" marB="0" anchor="b"/>
                </a:tc>
                <a:tc>
                  <a:txBody>
                    <a:bodyPr/>
                    <a:lstStyle/>
                    <a:p>
                      <a:pPr algn="ctr" fontAlgn="b"/>
                      <a:r>
                        <a:rPr lang="en-CA" sz="1200" b="0" i="0" u="none" strike="noStrike">
                          <a:solidFill>
                            <a:srgbClr val="000000"/>
                          </a:solidFill>
                          <a:effectLst/>
                          <a:latin typeface="+mn-lt"/>
                        </a:rPr>
                        <a:t>-2.3</a:t>
                      </a:r>
                    </a:p>
                  </a:txBody>
                  <a:tcPr marL="9525" marR="9525" marT="9525" marB="0" anchor="b"/>
                </a:tc>
                <a:tc>
                  <a:txBody>
                    <a:bodyPr/>
                    <a:lstStyle/>
                    <a:p>
                      <a:pPr algn="ctr" fontAlgn="b"/>
                      <a:r>
                        <a:rPr lang="en-CA" sz="1200" b="0" i="0" u="none" strike="noStrike" dirty="0">
                          <a:solidFill>
                            <a:srgbClr val="000000"/>
                          </a:solidFill>
                          <a:effectLst/>
                          <a:latin typeface="+mn-lt"/>
                        </a:rPr>
                        <a:t>5.1</a:t>
                      </a:r>
                    </a:p>
                  </a:txBody>
                  <a:tcPr marL="9525" marR="9525" marT="9525" marB="0" anchor="b">
                    <a:solidFill>
                      <a:schemeClr val="bg2">
                        <a:lumMod val="90000"/>
                      </a:schemeClr>
                    </a:solidFill>
                  </a:tcPr>
                </a:tc>
                <a:tc>
                  <a:txBody>
                    <a:bodyPr/>
                    <a:lstStyle/>
                    <a:p>
                      <a:pPr algn="ctr" fontAlgn="b"/>
                      <a:r>
                        <a:rPr lang="en-CA" sz="1200" b="0" i="0" u="none" strike="noStrike">
                          <a:solidFill>
                            <a:srgbClr val="000000"/>
                          </a:solidFill>
                          <a:effectLst/>
                          <a:latin typeface="+mn-lt"/>
                        </a:rPr>
                        <a:t>16.6</a:t>
                      </a:r>
                    </a:p>
                  </a:txBody>
                  <a:tcPr marL="9525" marR="9525" marT="9525" marB="0" anchor="b"/>
                </a:tc>
                <a:extLst>
                  <a:ext uri="{0D108BD9-81ED-4DB2-BD59-A6C34878D82A}">
                    <a16:rowId xmlns:a16="http://schemas.microsoft.com/office/drawing/2014/main" val="786077210"/>
                  </a:ext>
                </a:extLst>
              </a:tr>
              <a:tr h="252412">
                <a:tc>
                  <a:txBody>
                    <a:bodyPr/>
                    <a:lstStyle/>
                    <a:p>
                      <a:pPr algn="l" fontAlgn="b"/>
                      <a:r>
                        <a:rPr lang="en-CA" sz="1200" b="1" u="none" strike="noStrike" dirty="0">
                          <a:effectLst/>
                          <a:latin typeface="+mn-lt"/>
                        </a:rPr>
                        <a:t>Meat</a:t>
                      </a:r>
                      <a:endParaRPr lang="en-CA" sz="1200" b="1" i="0" u="none" strike="noStrike" dirty="0">
                        <a:solidFill>
                          <a:srgbClr val="000000"/>
                        </a:solidFill>
                        <a:effectLst/>
                        <a:latin typeface="+mn-lt"/>
                      </a:endParaRPr>
                    </a:p>
                  </a:txBody>
                  <a:tcPr marL="9525" marR="9525" marT="9525" marB="0" anchor="b"/>
                </a:tc>
                <a:tc>
                  <a:txBody>
                    <a:bodyPr/>
                    <a:lstStyle/>
                    <a:p>
                      <a:pPr algn="ctr" fontAlgn="b"/>
                      <a:r>
                        <a:rPr lang="en-CA" sz="1200" b="0" i="0" u="none" strike="noStrike">
                          <a:solidFill>
                            <a:srgbClr val="000000"/>
                          </a:solidFill>
                          <a:effectLst/>
                          <a:latin typeface="+mn-lt"/>
                        </a:rPr>
                        <a:t>4</a:t>
                      </a:r>
                    </a:p>
                  </a:txBody>
                  <a:tcPr marL="9525" marR="9525" marT="9525" marB="0" anchor="b"/>
                </a:tc>
                <a:tc>
                  <a:txBody>
                    <a:bodyPr/>
                    <a:lstStyle/>
                    <a:p>
                      <a:pPr algn="ctr" fontAlgn="b"/>
                      <a:r>
                        <a:rPr lang="en-CA" sz="1200" b="0" i="0" u="none" strike="noStrike" dirty="0">
                          <a:solidFill>
                            <a:srgbClr val="000000"/>
                          </a:solidFill>
                          <a:effectLst/>
                          <a:latin typeface="+mn-lt"/>
                        </a:rPr>
                        <a:t>8.6</a:t>
                      </a:r>
                    </a:p>
                  </a:txBody>
                  <a:tcPr marL="9525" marR="9525" marT="9525" marB="0" anchor="b">
                    <a:solidFill>
                      <a:schemeClr val="bg2">
                        <a:lumMod val="90000"/>
                      </a:schemeClr>
                    </a:solidFill>
                  </a:tcPr>
                </a:tc>
                <a:tc>
                  <a:txBody>
                    <a:bodyPr/>
                    <a:lstStyle/>
                    <a:p>
                      <a:pPr algn="ctr" fontAlgn="b"/>
                      <a:r>
                        <a:rPr lang="en-CA" sz="1200" b="0" i="0" u="none" strike="noStrike" dirty="0">
                          <a:solidFill>
                            <a:srgbClr val="000000"/>
                          </a:solidFill>
                          <a:effectLst/>
                          <a:latin typeface="+mn-lt"/>
                        </a:rPr>
                        <a:t>13.8</a:t>
                      </a:r>
                    </a:p>
                  </a:txBody>
                  <a:tcPr marL="9525" marR="9525" marT="9525" marB="0" anchor="b"/>
                </a:tc>
                <a:extLst>
                  <a:ext uri="{0D108BD9-81ED-4DB2-BD59-A6C34878D82A}">
                    <a16:rowId xmlns:a16="http://schemas.microsoft.com/office/drawing/2014/main" val="2039366706"/>
                  </a:ext>
                </a:extLst>
              </a:tr>
              <a:tr h="252412">
                <a:tc>
                  <a:txBody>
                    <a:bodyPr/>
                    <a:lstStyle/>
                    <a:p>
                      <a:pPr algn="l" fontAlgn="b"/>
                      <a:r>
                        <a:rPr lang="en-CA" sz="1200" b="1" u="none" strike="noStrike" dirty="0">
                          <a:effectLst/>
                          <a:latin typeface="+mn-lt"/>
                        </a:rPr>
                        <a:t>Other</a:t>
                      </a:r>
                      <a:endParaRPr lang="en-CA" sz="1200" b="1" i="0" u="none" strike="noStrike" dirty="0">
                        <a:solidFill>
                          <a:srgbClr val="000000"/>
                        </a:solidFill>
                        <a:effectLst/>
                        <a:latin typeface="+mn-lt"/>
                      </a:endParaRPr>
                    </a:p>
                  </a:txBody>
                  <a:tcPr marL="9525" marR="9525" marT="9525" marB="0" anchor="b"/>
                </a:tc>
                <a:tc>
                  <a:txBody>
                    <a:bodyPr/>
                    <a:lstStyle/>
                    <a:p>
                      <a:pPr algn="ctr" fontAlgn="b"/>
                      <a:r>
                        <a:rPr lang="en-CA" sz="1200" b="0" i="0" u="none" strike="noStrike">
                          <a:solidFill>
                            <a:srgbClr val="000000"/>
                          </a:solidFill>
                          <a:effectLst/>
                          <a:latin typeface="+mn-lt"/>
                        </a:rPr>
                        <a:t>-1.7</a:t>
                      </a:r>
                    </a:p>
                  </a:txBody>
                  <a:tcPr marL="9525" marR="9525" marT="9525" marB="0" anchor="b"/>
                </a:tc>
                <a:tc>
                  <a:txBody>
                    <a:bodyPr/>
                    <a:lstStyle/>
                    <a:p>
                      <a:pPr algn="ctr" fontAlgn="b"/>
                      <a:r>
                        <a:rPr lang="en-CA" sz="1200" b="0" i="0" u="none" strike="noStrike" dirty="0">
                          <a:solidFill>
                            <a:srgbClr val="000000"/>
                          </a:solidFill>
                          <a:effectLst/>
                          <a:latin typeface="+mn-lt"/>
                        </a:rPr>
                        <a:t>1.8</a:t>
                      </a:r>
                    </a:p>
                  </a:txBody>
                  <a:tcPr marL="9525" marR="9525" marT="9525" marB="0" anchor="b">
                    <a:solidFill>
                      <a:schemeClr val="bg2">
                        <a:lumMod val="90000"/>
                      </a:schemeClr>
                    </a:solidFill>
                  </a:tcPr>
                </a:tc>
                <a:tc>
                  <a:txBody>
                    <a:bodyPr/>
                    <a:lstStyle/>
                    <a:p>
                      <a:pPr algn="ctr" fontAlgn="b"/>
                      <a:r>
                        <a:rPr lang="en-CA" sz="1200" b="0" i="0" u="none" strike="noStrike" dirty="0">
                          <a:solidFill>
                            <a:srgbClr val="000000"/>
                          </a:solidFill>
                          <a:effectLst/>
                          <a:latin typeface="+mn-lt"/>
                        </a:rPr>
                        <a:t>7</a:t>
                      </a:r>
                    </a:p>
                  </a:txBody>
                  <a:tcPr marL="9525" marR="9525" marT="9525" marB="0" anchor="b"/>
                </a:tc>
                <a:extLst>
                  <a:ext uri="{0D108BD9-81ED-4DB2-BD59-A6C34878D82A}">
                    <a16:rowId xmlns:a16="http://schemas.microsoft.com/office/drawing/2014/main" val="2669554719"/>
                  </a:ext>
                </a:extLst>
              </a:tr>
              <a:tr h="252412">
                <a:tc>
                  <a:txBody>
                    <a:bodyPr/>
                    <a:lstStyle/>
                    <a:p>
                      <a:pPr algn="l" fontAlgn="b"/>
                      <a:r>
                        <a:rPr lang="en-CA" sz="1200" b="1" u="none" strike="noStrike" dirty="0">
                          <a:effectLst/>
                          <a:latin typeface="+mn-lt"/>
                        </a:rPr>
                        <a:t>Vegetables</a:t>
                      </a:r>
                      <a:endParaRPr lang="en-CA" sz="1200" b="1" i="0" u="none" strike="noStrike" dirty="0">
                        <a:solidFill>
                          <a:srgbClr val="000000"/>
                        </a:solidFill>
                        <a:effectLst/>
                        <a:latin typeface="+mn-lt"/>
                      </a:endParaRPr>
                    </a:p>
                  </a:txBody>
                  <a:tcPr marL="9525" marR="9525" marT="9525" marB="0" anchor="b"/>
                </a:tc>
                <a:tc>
                  <a:txBody>
                    <a:bodyPr/>
                    <a:lstStyle/>
                    <a:p>
                      <a:pPr algn="ctr" fontAlgn="b"/>
                      <a:r>
                        <a:rPr lang="en-CA" sz="1200" b="0" i="0" u="none" strike="noStrike" dirty="0">
                          <a:solidFill>
                            <a:srgbClr val="000000"/>
                          </a:solidFill>
                          <a:effectLst/>
                          <a:latin typeface="+mn-lt"/>
                        </a:rPr>
                        <a:t>-4.6</a:t>
                      </a:r>
                    </a:p>
                  </a:txBody>
                  <a:tcPr marL="9525" marR="9525" marT="9525" marB="0" anchor="b"/>
                </a:tc>
                <a:tc>
                  <a:txBody>
                    <a:bodyPr/>
                    <a:lstStyle/>
                    <a:p>
                      <a:pPr algn="ctr" fontAlgn="b"/>
                      <a:r>
                        <a:rPr lang="en-CA" sz="1200" b="0" i="0" u="none" strike="noStrike" dirty="0">
                          <a:solidFill>
                            <a:srgbClr val="000000"/>
                          </a:solidFill>
                          <a:effectLst/>
                          <a:latin typeface="+mn-lt"/>
                        </a:rPr>
                        <a:t>14.5</a:t>
                      </a:r>
                    </a:p>
                  </a:txBody>
                  <a:tcPr marL="9525" marR="9525" marT="9525" marB="0" anchor="b">
                    <a:solidFill>
                      <a:schemeClr val="bg2">
                        <a:lumMod val="90000"/>
                      </a:schemeClr>
                    </a:solidFill>
                  </a:tcPr>
                </a:tc>
                <a:tc>
                  <a:txBody>
                    <a:bodyPr/>
                    <a:lstStyle/>
                    <a:p>
                      <a:pPr algn="ctr" fontAlgn="b"/>
                      <a:r>
                        <a:rPr lang="en-CA" sz="1200" b="0" i="0" u="none" strike="noStrike" dirty="0">
                          <a:solidFill>
                            <a:srgbClr val="000000"/>
                          </a:solidFill>
                          <a:effectLst/>
                          <a:latin typeface="+mn-lt"/>
                        </a:rPr>
                        <a:t>40.1</a:t>
                      </a:r>
                    </a:p>
                  </a:txBody>
                  <a:tcPr marL="9525" marR="9525" marT="9525" marB="0" anchor="b"/>
                </a:tc>
                <a:extLst>
                  <a:ext uri="{0D108BD9-81ED-4DB2-BD59-A6C34878D82A}">
                    <a16:rowId xmlns:a16="http://schemas.microsoft.com/office/drawing/2014/main" val="4054615229"/>
                  </a:ext>
                </a:extLst>
              </a:tr>
            </a:tbl>
          </a:graphicData>
        </a:graphic>
      </p:graphicFrame>
      <p:sp>
        <p:nvSpPr>
          <p:cNvPr id="3" name="TextBox 2">
            <a:extLst>
              <a:ext uri="{FF2B5EF4-FFF2-40B4-BE49-F238E27FC236}">
                <a16:creationId xmlns:a16="http://schemas.microsoft.com/office/drawing/2014/main" id="{40BE2DC9-0911-FD4A-88B3-D2E60D8D771F}"/>
              </a:ext>
            </a:extLst>
          </p:cNvPr>
          <p:cNvSpPr txBox="1"/>
          <p:nvPr/>
        </p:nvSpPr>
        <p:spPr>
          <a:xfrm>
            <a:off x="1062383" y="1666699"/>
            <a:ext cx="4260573" cy="646331"/>
          </a:xfrm>
          <a:prstGeom prst="rect">
            <a:avLst/>
          </a:prstGeom>
          <a:noFill/>
        </p:spPr>
        <p:txBody>
          <a:bodyPr wrap="square" rtlCol="0">
            <a:spAutoFit/>
          </a:bodyPr>
          <a:lstStyle/>
          <a:p>
            <a:pPr algn="ctr"/>
            <a:r>
              <a:rPr lang="en-US" dirty="0"/>
              <a:t>Predicted </a:t>
            </a:r>
            <a:r>
              <a:rPr lang="en-US" b="1" u="sng" dirty="0"/>
              <a:t>Absolute Change</a:t>
            </a:r>
            <a:r>
              <a:rPr lang="en-US" b="1" dirty="0"/>
              <a:t> </a:t>
            </a:r>
            <a:r>
              <a:rPr lang="en-US" dirty="0"/>
              <a:t>in Food CPI Relative to 2021 </a:t>
            </a:r>
            <a:r>
              <a:rPr lang="en-US" b="1" u="sng" dirty="0"/>
              <a:t>Mean</a:t>
            </a:r>
            <a:r>
              <a:rPr lang="en-US" dirty="0"/>
              <a:t> CPI, So Far</a:t>
            </a:r>
          </a:p>
        </p:txBody>
      </p:sp>
      <p:graphicFrame>
        <p:nvGraphicFramePr>
          <p:cNvPr id="14" name="Table 13">
            <a:extLst>
              <a:ext uri="{FF2B5EF4-FFF2-40B4-BE49-F238E27FC236}">
                <a16:creationId xmlns:a16="http://schemas.microsoft.com/office/drawing/2014/main" id="{42055E8B-E846-7944-B05B-5AB9E1DAB0DA}"/>
              </a:ext>
            </a:extLst>
          </p:cNvPr>
          <p:cNvGraphicFramePr>
            <a:graphicFrameLocks noGrp="1"/>
          </p:cNvGraphicFramePr>
          <p:nvPr>
            <p:extLst>
              <p:ext uri="{D42A27DB-BD31-4B8C-83A1-F6EECF244321}">
                <p14:modId xmlns:p14="http://schemas.microsoft.com/office/powerpoint/2010/main" val="3875735404"/>
              </p:ext>
            </p:extLst>
          </p:nvPr>
        </p:nvGraphicFramePr>
        <p:xfrm>
          <a:off x="6531113" y="2413000"/>
          <a:ext cx="4719983" cy="2524120"/>
        </p:xfrm>
        <a:graphic>
          <a:graphicData uri="http://schemas.openxmlformats.org/drawingml/2006/table">
            <a:tbl>
              <a:tblPr>
                <a:tableStyleId>{9D7B26C5-4107-4FEC-AEDC-1716B250A1EF}</a:tableStyleId>
              </a:tblPr>
              <a:tblGrid>
                <a:gridCol w="2661071">
                  <a:extLst>
                    <a:ext uri="{9D8B030D-6E8A-4147-A177-3AD203B41FA5}">
                      <a16:colId xmlns:a16="http://schemas.microsoft.com/office/drawing/2014/main" val="2583404805"/>
                    </a:ext>
                  </a:extLst>
                </a:gridCol>
                <a:gridCol w="686304">
                  <a:extLst>
                    <a:ext uri="{9D8B030D-6E8A-4147-A177-3AD203B41FA5}">
                      <a16:colId xmlns:a16="http://schemas.microsoft.com/office/drawing/2014/main" val="1084574483"/>
                    </a:ext>
                  </a:extLst>
                </a:gridCol>
                <a:gridCol w="686304">
                  <a:extLst>
                    <a:ext uri="{9D8B030D-6E8A-4147-A177-3AD203B41FA5}">
                      <a16:colId xmlns:a16="http://schemas.microsoft.com/office/drawing/2014/main" val="2649428868"/>
                    </a:ext>
                  </a:extLst>
                </a:gridCol>
                <a:gridCol w="686304">
                  <a:extLst>
                    <a:ext uri="{9D8B030D-6E8A-4147-A177-3AD203B41FA5}">
                      <a16:colId xmlns:a16="http://schemas.microsoft.com/office/drawing/2014/main" val="1791534210"/>
                    </a:ext>
                  </a:extLst>
                </a:gridCol>
              </a:tblGrid>
              <a:tr h="252412">
                <a:tc>
                  <a:txBody>
                    <a:bodyPr/>
                    <a:lstStyle/>
                    <a:p>
                      <a:pPr algn="l" fontAlgn="b"/>
                      <a:endParaRPr lang="en-CA" sz="1200" b="1" i="0" u="none" strike="noStrike" dirty="0">
                        <a:solidFill>
                          <a:srgbClr val="000000"/>
                        </a:solidFill>
                        <a:effectLst/>
                        <a:latin typeface="+mn-lt"/>
                      </a:endParaRPr>
                    </a:p>
                  </a:txBody>
                  <a:tcPr marL="9525" marR="9525" marT="9525" marB="0" anchor="b"/>
                </a:tc>
                <a:tc>
                  <a:txBody>
                    <a:bodyPr/>
                    <a:lstStyle/>
                    <a:p>
                      <a:pPr algn="l" fontAlgn="b"/>
                      <a:r>
                        <a:rPr lang="en-CA" sz="1200" b="1" i="0" u="none" strike="noStrike" dirty="0">
                          <a:solidFill>
                            <a:srgbClr val="000000"/>
                          </a:solidFill>
                          <a:effectLst/>
                          <a:latin typeface="+mn-lt"/>
                        </a:rPr>
                        <a:t>min</a:t>
                      </a:r>
                    </a:p>
                  </a:txBody>
                  <a:tcPr marL="9525" marR="9525" marT="9525" marB="0" anchor="b"/>
                </a:tc>
                <a:tc>
                  <a:txBody>
                    <a:bodyPr/>
                    <a:lstStyle/>
                    <a:p>
                      <a:pPr algn="l" fontAlgn="b"/>
                      <a:r>
                        <a:rPr lang="en-CA" sz="1200" b="1" i="0" u="none" strike="noStrike" dirty="0">
                          <a:solidFill>
                            <a:srgbClr val="000000"/>
                          </a:solidFill>
                          <a:effectLst/>
                          <a:latin typeface="+mn-lt"/>
                        </a:rPr>
                        <a:t>mean</a:t>
                      </a:r>
                    </a:p>
                  </a:txBody>
                  <a:tcPr marL="9525" marR="9525" marT="9525" marB="0" anchor="b">
                    <a:noFill/>
                  </a:tcPr>
                </a:tc>
                <a:tc>
                  <a:txBody>
                    <a:bodyPr/>
                    <a:lstStyle/>
                    <a:p>
                      <a:pPr algn="l" fontAlgn="b"/>
                      <a:r>
                        <a:rPr lang="en-CA" sz="1200" b="1" i="0" u="none" strike="noStrike" dirty="0">
                          <a:solidFill>
                            <a:srgbClr val="000000"/>
                          </a:solidFill>
                          <a:effectLst/>
                          <a:latin typeface="+mn-lt"/>
                        </a:rPr>
                        <a:t>max</a:t>
                      </a:r>
                    </a:p>
                  </a:txBody>
                  <a:tcPr marL="9525" marR="9525" marT="9525" marB="0" anchor="b">
                    <a:solidFill>
                      <a:schemeClr val="bg2">
                        <a:lumMod val="90000"/>
                      </a:schemeClr>
                    </a:solidFill>
                  </a:tcPr>
                </a:tc>
                <a:extLst>
                  <a:ext uri="{0D108BD9-81ED-4DB2-BD59-A6C34878D82A}">
                    <a16:rowId xmlns:a16="http://schemas.microsoft.com/office/drawing/2014/main" val="893351747"/>
                  </a:ext>
                </a:extLst>
              </a:tr>
              <a:tr h="252412">
                <a:tc>
                  <a:txBody>
                    <a:bodyPr/>
                    <a:lstStyle/>
                    <a:p>
                      <a:pPr algn="l" fontAlgn="b"/>
                      <a:r>
                        <a:rPr lang="en-CA" sz="1200" b="1" u="none" strike="noStrike" dirty="0">
                          <a:effectLst/>
                        </a:rPr>
                        <a:t>Bakery</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200" b="0" i="0" u="none" strike="noStrike" dirty="0">
                          <a:solidFill>
                            <a:srgbClr val="000000"/>
                          </a:solidFill>
                          <a:effectLst/>
                          <a:latin typeface="+mn-lt"/>
                        </a:rPr>
                        <a:t>-5.2</a:t>
                      </a:r>
                    </a:p>
                  </a:txBody>
                  <a:tcPr marL="9525" marR="9525" marT="9525" marB="0" anchor="b"/>
                </a:tc>
                <a:tc>
                  <a:txBody>
                    <a:bodyPr/>
                    <a:lstStyle/>
                    <a:p>
                      <a:pPr algn="ctr" fontAlgn="b"/>
                      <a:r>
                        <a:rPr lang="en-CA" sz="1200" b="0" i="0" u="none" strike="noStrike">
                          <a:solidFill>
                            <a:srgbClr val="000000"/>
                          </a:solidFill>
                          <a:effectLst/>
                          <a:latin typeface="+mn-lt"/>
                        </a:rPr>
                        <a:t>-0.1</a:t>
                      </a:r>
                    </a:p>
                  </a:txBody>
                  <a:tcPr marL="9525" marR="9525" marT="9525" marB="0" anchor="b">
                    <a:noFill/>
                  </a:tcPr>
                </a:tc>
                <a:tc>
                  <a:txBody>
                    <a:bodyPr/>
                    <a:lstStyle/>
                    <a:p>
                      <a:pPr algn="ctr" fontAlgn="b"/>
                      <a:r>
                        <a:rPr lang="en-CA" sz="1200" b="0" i="0" u="none" strike="noStrike">
                          <a:solidFill>
                            <a:srgbClr val="000000"/>
                          </a:solidFill>
                          <a:effectLst/>
                          <a:latin typeface="+mn-lt"/>
                        </a:rPr>
                        <a:t>7.7</a:t>
                      </a:r>
                    </a:p>
                  </a:txBody>
                  <a:tcPr marL="9525" marR="9525" marT="9525" marB="0" anchor="b">
                    <a:solidFill>
                      <a:schemeClr val="bg2">
                        <a:lumMod val="90000"/>
                      </a:schemeClr>
                    </a:solidFill>
                  </a:tcPr>
                </a:tc>
                <a:extLst>
                  <a:ext uri="{0D108BD9-81ED-4DB2-BD59-A6C34878D82A}">
                    <a16:rowId xmlns:a16="http://schemas.microsoft.com/office/drawing/2014/main" val="2801849802"/>
                  </a:ext>
                </a:extLst>
              </a:tr>
              <a:tr h="252412">
                <a:tc>
                  <a:txBody>
                    <a:bodyPr/>
                    <a:lstStyle/>
                    <a:p>
                      <a:pPr algn="l" fontAlgn="b"/>
                      <a:r>
                        <a:rPr lang="en-CA" sz="1200" b="1" u="none" strike="noStrike" dirty="0">
                          <a:effectLst/>
                        </a:rPr>
                        <a:t>Dairy and Eggs</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200" b="0" i="0" u="none" strike="noStrike">
                          <a:solidFill>
                            <a:srgbClr val="000000"/>
                          </a:solidFill>
                          <a:effectLst/>
                          <a:latin typeface="+mn-lt"/>
                        </a:rPr>
                        <a:t>-4</a:t>
                      </a:r>
                    </a:p>
                  </a:txBody>
                  <a:tcPr marL="9525" marR="9525" marT="9525" marB="0" anchor="b"/>
                </a:tc>
                <a:tc>
                  <a:txBody>
                    <a:bodyPr/>
                    <a:lstStyle/>
                    <a:p>
                      <a:pPr algn="ctr" fontAlgn="b"/>
                      <a:r>
                        <a:rPr lang="en-CA" sz="1200" b="0" i="0" u="none" strike="noStrike" dirty="0">
                          <a:solidFill>
                            <a:srgbClr val="000000"/>
                          </a:solidFill>
                          <a:effectLst/>
                          <a:latin typeface="+mn-lt"/>
                        </a:rPr>
                        <a:t>0.3</a:t>
                      </a:r>
                    </a:p>
                  </a:txBody>
                  <a:tcPr marL="9525" marR="9525" marT="9525" marB="0" anchor="b">
                    <a:noFill/>
                  </a:tcPr>
                </a:tc>
                <a:tc>
                  <a:txBody>
                    <a:bodyPr/>
                    <a:lstStyle/>
                    <a:p>
                      <a:pPr algn="ctr" fontAlgn="b"/>
                      <a:r>
                        <a:rPr lang="en-CA" sz="1200" b="0" i="0" u="none" strike="noStrike">
                          <a:solidFill>
                            <a:srgbClr val="000000"/>
                          </a:solidFill>
                          <a:effectLst/>
                          <a:latin typeface="+mn-lt"/>
                        </a:rPr>
                        <a:t>3.8</a:t>
                      </a:r>
                    </a:p>
                  </a:txBody>
                  <a:tcPr marL="9525" marR="9525" marT="9525" marB="0" anchor="b">
                    <a:solidFill>
                      <a:schemeClr val="bg2">
                        <a:lumMod val="90000"/>
                      </a:schemeClr>
                    </a:solidFill>
                  </a:tcPr>
                </a:tc>
                <a:extLst>
                  <a:ext uri="{0D108BD9-81ED-4DB2-BD59-A6C34878D82A}">
                    <a16:rowId xmlns:a16="http://schemas.microsoft.com/office/drawing/2014/main" val="624050322"/>
                  </a:ext>
                </a:extLst>
              </a:tr>
              <a:tr h="252412">
                <a:tc>
                  <a:txBody>
                    <a:bodyPr/>
                    <a:lstStyle/>
                    <a:p>
                      <a:pPr algn="l" fontAlgn="b"/>
                      <a:r>
                        <a:rPr lang="en-CA" sz="1200" b="1" u="none" strike="noStrike" dirty="0">
                          <a:effectLst/>
                        </a:rPr>
                        <a:t>Fish and Seafood</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200" b="0" i="0" u="none" strike="noStrike">
                          <a:solidFill>
                            <a:srgbClr val="000000"/>
                          </a:solidFill>
                          <a:effectLst/>
                          <a:latin typeface="+mn-lt"/>
                        </a:rPr>
                        <a:t>-0.4</a:t>
                      </a:r>
                    </a:p>
                  </a:txBody>
                  <a:tcPr marL="9525" marR="9525" marT="9525" marB="0" anchor="b"/>
                </a:tc>
                <a:tc>
                  <a:txBody>
                    <a:bodyPr/>
                    <a:lstStyle/>
                    <a:p>
                      <a:pPr algn="ctr" fontAlgn="b"/>
                      <a:r>
                        <a:rPr lang="en-CA" sz="1200" b="0" i="0" u="none" strike="noStrike" dirty="0">
                          <a:solidFill>
                            <a:srgbClr val="000000"/>
                          </a:solidFill>
                          <a:effectLst/>
                          <a:latin typeface="+mn-lt"/>
                        </a:rPr>
                        <a:t>3.6</a:t>
                      </a:r>
                    </a:p>
                  </a:txBody>
                  <a:tcPr marL="9525" marR="9525" marT="9525" marB="0" anchor="b">
                    <a:noFill/>
                  </a:tcPr>
                </a:tc>
                <a:tc>
                  <a:txBody>
                    <a:bodyPr/>
                    <a:lstStyle/>
                    <a:p>
                      <a:pPr algn="ctr" fontAlgn="b"/>
                      <a:r>
                        <a:rPr lang="en-CA" sz="1200" b="0" i="0" u="none" strike="noStrike">
                          <a:solidFill>
                            <a:srgbClr val="000000"/>
                          </a:solidFill>
                          <a:effectLst/>
                          <a:latin typeface="+mn-lt"/>
                        </a:rPr>
                        <a:t>9.7</a:t>
                      </a:r>
                    </a:p>
                  </a:txBody>
                  <a:tcPr marL="9525" marR="9525" marT="9525" marB="0" anchor="b">
                    <a:solidFill>
                      <a:schemeClr val="bg2">
                        <a:lumMod val="90000"/>
                      </a:schemeClr>
                    </a:solidFill>
                  </a:tcPr>
                </a:tc>
                <a:extLst>
                  <a:ext uri="{0D108BD9-81ED-4DB2-BD59-A6C34878D82A}">
                    <a16:rowId xmlns:a16="http://schemas.microsoft.com/office/drawing/2014/main" val="2869331227"/>
                  </a:ext>
                </a:extLst>
              </a:tr>
              <a:tr h="252412">
                <a:tc>
                  <a:txBody>
                    <a:bodyPr/>
                    <a:lstStyle/>
                    <a:p>
                      <a:pPr algn="l" fontAlgn="b"/>
                      <a:r>
                        <a:rPr lang="en-CA" sz="1200" b="1" u="none" strike="noStrike" dirty="0">
                          <a:effectLst/>
                        </a:rPr>
                        <a:t>Food purchased from restaurants</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200" b="0" i="0" u="none" strike="noStrike">
                          <a:solidFill>
                            <a:srgbClr val="000000"/>
                          </a:solidFill>
                          <a:effectLst/>
                          <a:latin typeface="+mn-lt"/>
                        </a:rPr>
                        <a:t>1.3</a:t>
                      </a:r>
                    </a:p>
                  </a:txBody>
                  <a:tcPr marL="9525" marR="9525" marT="9525" marB="0" anchor="b"/>
                </a:tc>
                <a:tc>
                  <a:txBody>
                    <a:bodyPr/>
                    <a:lstStyle/>
                    <a:p>
                      <a:pPr algn="ctr" fontAlgn="b"/>
                      <a:r>
                        <a:rPr lang="en-CA" sz="1200" b="0" i="0" u="none" strike="noStrike">
                          <a:solidFill>
                            <a:srgbClr val="000000"/>
                          </a:solidFill>
                          <a:effectLst/>
                          <a:latin typeface="+mn-lt"/>
                        </a:rPr>
                        <a:t>6.7</a:t>
                      </a:r>
                    </a:p>
                  </a:txBody>
                  <a:tcPr marL="9525" marR="9525" marT="9525" marB="0" anchor="b">
                    <a:noFill/>
                  </a:tcPr>
                </a:tc>
                <a:tc>
                  <a:txBody>
                    <a:bodyPr/>
                    <a:lstStyle/>
                    <a:p>
                      <a:pPr algn="ctr" fontAlgn="b"/>
                      <a:r>
                        <a:rPr lang="en-CA" sz="1200" b="0" i="0" u="none" strike="noStrike">
                          <a:solidFill>
                            <a:srgbClr val="000000"/>
                          </a:solidFill>
                          <a:effectLst/>
                          <a:latin typeface="+mn-lt"/>
                        </a:rPr>
                        <a:t>14.6</a:t>
                      </a:r>
                    </a:p>
                  </a:txBody>
                  <a:tcPr marL="9525" marR="9525" marT="9525" marB="0" anchor="b">
                    <a:solidFill>
                      <a:schemeClr val="bg2">
                        <a:lumMod val="90000"/>
                      </a:schemeClr>
                    </a:solidFill>
                  </a:tcPr>
                </a:tc>
                <a:extLst>
                  <a:ext uri="{0D108BD9-81ED-4DB2-BD59-A6C34878D82A}">
                    <a16:rowId xmlns:a16="http://schemas.microsoft.com/office/drawing/2014/main" val="3972188561"/>
                  </a:ext>
                </a:extLst>
              </a:tr>
              <a:tr h="252412">
                <a:tc>
                  <a:txBody>
                    <a:bodyPr/>
                    <a:lstStyle/>
                    <a:p>
                      <a:pPr algn="l" fontAlgn="b"/>
                      <a:r>
                        <a:rPr lang="en-CA" sz="1200" b="1" u="none" strike="noStrike" dirty="0">
                          <a:effectLst/>
                        </a:rPr>
                        <a:t>Food</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200" b="0" i="0" u="none" strike="noStrike">
                          <a:solidFill>
                            <a:srgbClr val="000000"/>
                          </a:solidFill>
                          <a:effectLst/>
                          <a:latin typeface="+mn-lt"/>
                        </a:rPr>
                        <a:t>-6.2</a:t>
                      </a:r>
                    </a:p>
                  </a:txBody>
                  <a:tcPr marL="9525" marR="9525" marT="9525" marB="0" anchor="b"/>
                </a:tc>
                <a:tc>
                  <a:txBody>
                    <a:bodyPr/>
                    <a:lstStyle/>
                    <a:p>
                      <a:pPr algn="ctr" fontAlgn="b"/>
                      <a:r>
                        <a:rPr lang="en-CA" sz="1200" b="0" i="0" u="none" strike="noStrike" dirty="0">
                          <a:solidFill>
                            <a:srgbClr val="000000"/>
                          </a:solidFill>
                          <a:effectLst/>
                          <a:latin typeface="+mn-lt"/>
                        </a:rPr>
                        <a:t>0.2</a:t>
                      </a:r>
                    </a:p>
                  </a:txBody>
                  <a:tcPr marL="9525" marR="9525" marT="9525" marB="0" anchor="b">
                    <a:noFill/>
                  </a:tcPr>
                </a:tc>
                <a:tc>
                  <a:txBody>
                    <a:bodyPr/>
                    <a:lstStyle/>
                    <a:p>
                      <a:pPr algn="ctr" fontAlgn="b"/>
                      <a:r>
                        <a:rPr lang="en-CA" sz="1200" b="0" i="0" u="none" strike="noStrike">
                          <a:solidFill>
                            <a:srgbClr val="000000"/>
                          </a:solidFill>
                          <a:effectLst/>
                          <a:latin typeface="+mn-lt"/>
                        </a:rPr>
                        <a:t>5.3</a:t>
                      </a:r>
                    </a:p>
                  </a:txBody>
                  <a:tcPr marL="9525" marR="9525" marT="9525" marB="0" anchor="b">
                    <a:solidFill>
                      <a:schemeClr val="bg2">
                        <a:lumMod val="90000"/>
                      </a:schemeClr>
                    </a:solidFill>
                  </a:tcPr>
                </a:tc>
                <a:extLst>
                  <a:ext uri="{0D108BD9-81ED-4DB2-BD59-A6C34878D82A}">
                    <a16:rowId xmlns:a16="http://schemas.microsoft.com/office/drawing/2014/main" val="3274630446"/>
                  </a:ext>
                </a:extLst>
              </a:tr>
              <a:tr h="252412">
                <a:tc>
                  <a:txBody>
                    <a:bodyPr/>
                    <a:lstStyle/>
                    <a:p>
                      <a:pPr algn="l" fontAlgn="b"/>
                      <a:r>
                        <a:rPr lang="en-CA" sz="1200" b="1" u="none" strike="noStrike" dirty="0">
                          <a:effectLst/>
                        </a:rPr>
                        <a:t>Fruit</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200" b="0" i="0" u="none" strike="noStrike">
                          <a:solidFill>
                            <a:srgbClr val="000000"/>
                          </a:solidFill>
                          <a:effectLst/>
                          <a:latin typeface="+mn-lt"/>
                        </a:rPr>
                        <a:t>-4.3</a:t>
                      </a:r>
                    </a:p>
                  </a:txBody>
                  <a:tcPr marL="9525" marR="9525" marT="9525" marB="0" anchor="b"/>
                </a:tc>
                <a:tc>
                  <a:txBody>
                    <a:bodyPr/>
                    <a:lstStyle/>
                    <a:p>
                      <a:pPr algn="ctr" fontAlgn="b"/>
                      <a:r>
                        <a:rPr lang="en-CA" sz="1200" b="0" i="0" u="none" strike="noStrike">
                          <a:solidFill>
                            <a:srgbClr val="000000"/>
                          </a:solidFill>
                          <a:effectLst/>
                          <a:latin typeface="+mn-lt"/>
                        </a:rPr>
                        <a:t>3.1</a:t>
                      </a:r>
                    </a:p>
                  </a:txBody>
                  <a:tcPr marL="9525" marR="9525" marT="9525" marB="0" anchor="b">
                    <a:noFill/>
                  </a:tcPr>
                </a:tc>
                <a:tc>
                  <a:txBody>
                    <a:bodyPr/>
                    <a:lstStyle/>
                    <a:p>
                      <a:pPr algn="ctr" fontAlgn="b"/>
                      <a:r>
                        <a:rPr lang="en-CA" sz="1200" b="0" i="0" u="none" strike="noStrike" dirty="0">
                          <a:solidFill>
                            <a:srgbClr val="000000"/>
                          </a:solidFill>
                          <a:effectLst/>
                          <a:latin typeface="+mn-lt"/>
                        </a:rPr>
                        <a:t>14.6</a:t>
                      </a:r>
                    </a:p>
                  </a:txBody>
                  <a:tcPr marL="9525" marR="9525" marT="9525" marB="0" anchor="b">
                    <a:solidFill>
                      <a:schemeClr val="bg2">
                        <a:lumMod val="90000"/>
                      </a:schemeClr>
                    </a:solidFill>
                  </a:tcPr>
                </a:tc>
                <a:extLst>
                  <a:ext uri="{0D108BD9-81ED-4DB2-BD59-A6C34878D82A}">
                    <a16:rowId xmlns:a16="http://schemas.microsoft.com/office/drawing/2014/main" val="786077210"/>
                  </a:ext>
                </a:extLst>
              </a:tr>
              <a:tr h="252412">
                <a:tc>
                  <a:txBody>
                    <a:bodyPr/>
                    <a:lstStyle/>
                    <a:p>
                      <a:pPr algn="l" fontAlgn="b"/>
                      <a:r>
                        <a:rPr lang="en-CA" sz="1200" b="1" u="none" strike="noStrike" dirty="0">
                          <a:effectLst/>
                        </a:rPr>
                        <a:t>Meat</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200" b="0" i="0" u="none" strike="noStrike">
                          <a:solidFill>
                            <a:srgbClr val="000000"/>
                          </a:solidFill>
                          <a:effectLst/>
                          <a:latin typeface="+mn-lt"/>
                        </a:rPr>
                        <a:t>-4.7</a:t>
                      </a:r>
                    </a:p>
                  </a:txBody>
                  <a:tcPr marL="9525" marR="9525" marT="9525" marB="0" anchor="b"/>
                </a:tc>
                <a:tc>
                  <a:txBody>
                    <a:bodyPr/>
                    <a:lstStyle/>
                    <a:p>
                      <a:pPr algn="ctr" fontAlgn="b"/>
                      <a:r>
                        <a:rPr lang="en-CA" sz="1200" b="0" i="0" u="none" strike="noStrike">
                          <a:solidFill>
                            <a:srgbClr val="000000"/>
                          </a:solidFill>
                          <a:effectLst/>
                          <a:latin typeface="+mn-lt"/>
                        </a:rPr>
                        <a:t>-0.1</a:t>
                      </a:r>
                    </a:p>
                  </a:txBody>
                  <a:tcPr marL="9525" marR="9525" marT="9525" marB="0" anchor="b">
                    <a:noFill/>
                  </a:tcPr>
                </a:tc>
                <a:tc>
                  <a:txBody>
                    <a:bodyPr/>
                    <a:lstStyle/>
                    <a:p>
                      <a:pPr algn="ctr" fontAlgn="b"/>
                      <a:r>
                        <a:rPr lang="en-CA" sz="1200" b="0" i="0" u="none" strike="noStrike" dirty="0">
                          <a:solidFill>
                            <a:srgbClr val="000000"/>
                          </a:solidFill>
                          <a:effectLst/>
                          <a:latin typeface="+mn-lt"/>
                        </a:rPr>
                        <a:t>5.1</a:t>
                      </a:r>
                    </a:p>
                  </a:txBody>
                  <a:tcPr marL="9525" marR="9525" marT="9525" marB="0" anchor="b">
                    <a:solidFill>
                      <a:schemeClr val="bg2">
                        <a:lumMod val="90000"/>
                      </a:schemeClr>
                    </a:solidFill>
                  </a:tcPr>
                </a:tc>
                <a:extLst>
                  <a:ext uri="{0D108BD9-81ED-4DB2-BD59-A6C34878D82A}">
                    <a16:rowId xmlns:a16="http://schemas.microsoft.com/office/drawing/2014/main" val="2039366706"/>
                  </a:ext>
                </a:extLst>
              </a:tr>
              <a:tr h="252412">
                <a:tc>
                  <a:txBody>
                    <a:bodyPr/>
                    <a:lstStyle/>
                    <a:p>
                      <a:pPr algn="l" fontAlgn="b"/>
                      <a:r>
                        <a:rPr lang="en-CA" sz="1200" b="1" u="none" strike="noStrike" dirty="0">
                          <a:effectLst/>
                        </a:rPr>
                        <a:t>Other</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200" b="0" i="0" u="none" strike="noStrike">
                          <a:solidFill>
                            <a:srgbClr val="000000"/>
                          </a:solidFill>
                          <a:effectLst/>
                          <a:latin typeface="+mn-lt"/>
                        </a:rPr>
                        <a:t>-4.7</a:t>
                      </a:r>
                    </a:p>
                  </a:txBody>
                  <a:tcPr marL="9525" marR="9525" marT="9525" marB="0" anchor="b"/>
                </a:tc>
                <a:tc>
                  <a:txBody>
                    <a:bodyPr/>
                    <a:lstStyle/>
                    <a:p>
                      <a:pPr algn="ctr" fontAlgn="b"/>
                      <a:r>
                        <a:rPr lang="en-CA" sz="1200" b="0" i="0" u="none" strike="noStrike">
                          <a:solidFill>
                            <a:srgbClr val="000000"/>
                          </a:solidFill>
                          <a:effectLst/>
                          <a:latin typeface="+mn-lt"/>
                        </a:rPr>
                        <a:t>-1.1</a:t>
                      </a:r>
                    </a:p>
                  </a:txBody>
                  <a:tcPr marL="9525" marR="9525" marT="9525" marB="0" anchor="b">
                    <a:noFill/>
                  </a:tcPr>
                </a:tc>
                <a:tc>
                  <a:txBody>
                    <a:bodyPr/>
                    <a:lstStyle/>
                    <a:p>
                      <a:pPr algn="ctr" fontAlgn="b"/>
                      <a:r>
                        <a:rPr lang="en-CA" sz="1200" b="0" i="0" u="none" strike="noStrike" dirty="0">
                          <a:solidFill>
                            <a:srgbClr val="000000"/>
                          </a:solidFill>
                          <a:effectLst/>
                          <a:latin typeface="+mn-lt"/>
                        </a:rPr>
                        <a:t>4.1</a:t>
                      </a:r>
                    </a:p>
                  </a:txBody>
                  <a:tcPr marL="9525" marR="9525" marT="9525" marB="0" anchor="b">
                    <a:solidFill>
                      <a:schemeClr val="bg2">
                        <a:lumMod val="90000"/>
                      </a:schemeClr>
                    </a:solidFill>
                  </a:tcPr>
                </a:tc>
                <a:extLst>
                  <a:ext uri="{0D108BD9-81ED-4DB2-BD59-A6C34878D82A}">
                    <a16:rowId xmlns:a16="http://schemas.microsoft.com/office/drawing/2014/main" val="2669554719"/>
                  </a:ext>
                </a:extLst>
              </a:tr>
              <a:tr h="252412">
                <a:tc>
                  <a:txBody>
                    <a:bodyPr/>
                    <a:lstStyle/>
                    <a:p>
                      <a:pPr algn="l" fontAlgn="b"/>
                      <a:r>
                        <a:rPr lang="en-CA" sz="1200" b="1" u="none" strike="noStrike" dirty="0">
                          <a:effectLst/>
                        </a:rPr>
                        <a:t>Vegetables</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200" b="0" i="0" u="none" strike="noStrike">
                          <a:solidFill>
                            <a:srgbClr val="000000"/>
                          </a:solidFill>
                          <a:effectLst/>
                          <a:latin typeface="+mn-lt"/>
                        </a:rPr>
                        <a:t>-12.9</a:t>
                      </a:r>
                    </a:p>
                  </a:txBody>
                  <a:tcPr marL="9525" marR="9525" marT="9525" marB="0" anchor="b"/>
                </a:tc>
                <a:tc>
                  <a:txBody>
                    <a:bodyPr/>
                    <a:lstStyle/>
                    <a:p>
                      <a:pPr algn="ctr" fontAlgn="b"/>
                      <a:r>
                        <a:rPr lang="en-CA" sz="1200" b="0" i="0" u="none" strike="noStrike">
                          <a:solidFill>
                            <a:srgbClr val="000000"/>
                          </a:solidFill>
                          <a:effectLst/>
                          <a:latin typeface="+mn-lt"/>
                        </a:rPr>
                        <a:t>6.1</a:t>
                      </a:r>
                    </a:p>
                  </a:txBody>
                  <a:tcPr marL="9525" marR="9525" marT="9525" marB="0" anchor="b">
                    <a:noFill/>
                  </a:tcPr>
                </a:tc>
                <a:tc>
                  <a:txBody>
                    <a:bodyPr/>
                    <a:lstStyle/>
                    <a:p>
                      <a:pPr algn="ctr" fontAlgn="b"/>
                      <a:r>
                        <a:rPr lang="en-CA" sz="1200" b="0" i="0" u="none" strike="noStrike" dirty="0">
                          <a:solidFill>
                            <a:srgbClr val="000000"/>
                          </a:solidFill>
                          <a:effectLst/>
                          <a:latin typeface="+mn-lt"/>
                        </a:rPr>
                        <a:t>31.7</a:t>
                      </a:r>
                    </a:p>
                  </a:txBody>
                  <a:tcPr marL="9525" marR="9525" marT="9525" marB="0" anchor="b">
                    <a:solidFill>
                      <a:schemeClr val="bg2">
                        <a:lumMod val="90000"/>
                      </a:schemeClr>
                    </a:solidFill>
                  </a:tcPr>
                </a:tc>
                <a:extLst>
                  <a:ext uri="{0D108BD9-81ED-4DB2-BD59-A6C34878D82A}">
                    <a16:rowId xmlns:a16="http://schemas.microsoft.com/office/drawing/2014/main" val="4054615229"/>
                  </a:ext>
                </a:extLst>
              </a:tr>
            </a:tbl>
          </a:graphicData>
        </a:graphic>
      </p:graphicFrame>
      <p:sp>
        <p:nvSpPr>
          <p:cNvPr id="15" name="TextBox 14">
            <a:extLst>
              <a:ext uri="{FF2B5EF4-FFF2-40B4-BE49-F238E27FC236}">
                <a16:creationId xmlns:a16="http://schemas.microsoft.com/office/drawing/2014/main" id="{1DEDCD99-D47C-E548-85A8-977187690E71}"/>
              </a:ext>
            </a:extLst>
          </p:cNvPr>
          <p:cNvSpPr txBox="1"/>
          <p:nvPr/>
        </p:nvSpPr>
        <p:spPr>
          <a:xfrm>
            <a:off x="6760817" y="1666698"/>
            <a:ext cx="4260573" cy="646331"/>
          </a:xfrm>
          <a:prstGeom prst="rect">
            <a:avLst/>
          </a:prstGeom>
          <a:noFill/>
        </p:spPr>
        <p:txBody>
          <a:bodyPr wrap="square" rtlCol="0">
            <a:spAutoFit/>
          </a:bodyPr>
          <a:lstStyle/>
          <a:p>
            <a:pPr algn="ctr"/>
            <a:r>
              <a:rPr lang="en-US" dirty="0"/>
              <a:t>Predicted </a:t>
            </a:r>
            <a:r>
              <a:rPr lang="en-US" b="1" u="sng" dirty="0"/>
              <a:t>Absolute Change</a:t>
            </a:r>
            <a:r>
              <a:rPr lang="en-US" b="1" dirty="0"/>
              <a:t> </a:t>
            </a:r>
            <a:r>
              <a:rPr lang="en-US" dirty="0"/>
              <a:t>in Food CPI Relative to 2021 </a:t>
            </a:r>
            <a:r>
              <a:rPr lang="en-US" b="1" u="sng" dirty="0"/>
              <a:t>Max</a:t>
            </a:r>
            <a:r>
              <a:rPr lang="en-US" dirty="0"/>
              <a:t> CPI, So Far</a:t>
            </a:r>
          </a:p>
        </p:txBody>
      </p:sp>
    </p:spTree>
    <p:extLst>
      <p:ext uri="{BB962C8B-B14F-4D97-AF65-F5344CB8AC3E}">
        <p14:creationId xmlns:p14="http://schemas.microsoft.com/office/powerpoint/2010/main" val="1232917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18</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Bakery</a:t>
            </a:r>
          </a:p>
        </p:txBody>
      </p:sp>
      <p:pic>
        <p:nvPicPr>
          <p:cNvPr id="9" name="Graphic 8">
            <a:extLst>
              <a:ext uri="{FF2B5EF4-FFF2-40B4-BE49-F238E27FC236}">
                <a16:creationId xmlns:a16="http://schemas.microsoft.com/office/drawing/2014/main" id="{7BE3A3A9-7026-1D41-8C3F-4804F46DB8B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5491" y="1643361"/>
            <a:ext cx="9016999" cy="3306233"/>
          </a:xfrm>
          <a:prstGeom prst="rect">
            <a:avLst/>
          </a:prstGeom>
        </p:spPr>
      </p:pic>
      <p:graphicFrame>
        <p:nvGraphicFramePr>
          <p:cNvPr id="12" name="Table 12">
            <a:extLst>
              <a:ext uri="{FF2B5EF4-FFF2-40B4-BE49-F238E27FC236}">
                <a16:creationId xmlns:a16="http://schemas.microsoft.com/office/drawing/2014/main" id="{A1243FF1-3C3F-3048-B655-EADD43E019F2}"/>
              </a:ext>
            </a:extLst>
          </p:cNvPr>
          <p:cNvGraphicFramePr>
            <a:graphicFrameLocks noGrp="1"/>
          </p:cNvGraphicFramePr>
          <p:nvPr>
            <p:extLst>
              <p:ext uri="{D42A27DB-BD31-4B8C-83A1-F6EECF244321}">
                <p14:modId xmlns:p14="http://schemas.microsoft.com/office/powerpoint/2010/main" val="371666087"/>
              </p:ext>
            </p:extLst>
          </p:nvPr>
        </p:nvGraphicFramePr>
        <p:xfrm>
          <a:off x="9453217" y="1643361"/>
          <a:ext cx="2102679" cy="2799441"/>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52147">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52147">
                <a:tc>
                  <a:txBody>
                    <a:bodyPr/>
                    <a:lstStyle/>
                    <a:p>
                      <a:pPr algn="r"/>
                      <a:r>
                        <a:rPr lang="en-US" sz="1050" b="1" dirty="0"/>
                        <a:t>2021 Observed CPI</a:t>
                      </a:r>
                    </a:p>
                  </a:txBody>
                  <a:tcPr anchor="ctr"/>
                </a:tc>
                <a:tc>
                  <a:txBody>
                    <a:bodyPr/>
                    <a:lstStyle/>
                    <a:p>
                      <a:pPr algn="ctr"/>
                      <a:r>
                        <a:rPr lang="en-US" sz="1050" dirty="0"/>
                        <a:t>157.1</a:t>
                      </a:r>
                    </a:p>
                  </a:txBody>
                  <a:tcPr anchor="ctr"/>
                </a:tc>
                <a:tc>
                  <a:txBody>
                    <a:bodyPr/>
                    <a:lstStyle/>
                    <a:p>
                      <a:pPr algn="ctr"/>
                      <a:r>
                        <a:rPr lang="en-US" sz="1050" dirty="0"/>
                        <a:t>158.5</a:t>
                      </a:r>
                    </a:p>
                  </a:txBody>
                  <a:tcPr anchor="ctr"/>
                </a:tc>
                <a:extLst>
                  <a:ext uri="{0D108BD9-81ED-4DB2-BD59-A6C34878D82A}">
                    <a16:rowId xmlns:a16="http://schemas.microsoft.com/office/drawing/2014/main" val="2706021378"/>
                  </a:ext>
                </a:extLst>
              </a:tr>
              <a:tr h="55214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fontAlgn="b"/>
                      <a:r>
                        <a:rPr lang="en-CA" sz="1050" b="0" i="0" u="none" strike="noStrike" dirty="0">
                          <a:solidFill>
                            <a:srgbClr val="000000"/>
                          </a:solidFill>
                          <a:effectLst/>
                          <a:latin typeface="+mn-lt"/>
                        </a:rPr>
                        <a:t>158.4</a:t>
                      </a:r>
                    </a:p>
                  </a:txBody>
                  <a:tcPr marL="9525" marR="9525" marT="9525" marB="0" anchor="ctr"/>
                </a:tc>
                <a:tc>
                  <a:txBody>
                    <a:bodyPr/>
                    <a:lstStyle/>
                    <a:p>
                      <a:pPr algn="ctr" fontAlgn="b"/>
                      <a:r>
                        <a:rPr lang="en-CA" sz="1050" b="0" i="0" u="none" strike="noStrike" dirty="0">
                          <a:solidFill>
                            <a:srgbClr val="000000"/>
                          </a:solidFill>
                          <a:effectLst/>
                          <a:latin typeface="+mn-lt"/>
                        </a:rPr>
                        <a:t>166.2</a:t>
                      </a:r>
                    </a:p>
                  </a:txBody>
                  <a:tcPr marL="9525" marR="9525" marT="9525" marB="0" anchor="ctr"/>
                </a:tc>
                <a:extLst>
                  <a:ext uri="{0D108BD9-81ED-4DB2-BD59-A6C34878D82A}">
                    <a16:rowId xmlns:a16="http://schemas.microsoft.com/office/drawing/2014/main" val="1291119183"/>
                  </a:ext>
                </a:extLst>
              </a:tr>
              <a:tr h="552147">
                <a:tc>
                  <a:txBody>
                    <a:bodyPr/>
                    <a:lstStyle/>
                    <a:p>
                      <a:pPr algn="r"/>
                      <a:r>
                        <a:rPr lang="en-US" sz="1050" b="1" dirty="0"/>
                        <a:t>Change (Absolute Points)</a:t>
                      </a:r>
                    </a:p>
                  </a:txBody>
                  <a:tcPr anchor="ctr"/>
                </a:tc>
                <a:tc>
                  <a:txBody>
                    <a:bodyPr/>
                    <a:lstStyle/>
                    <a:p>
                      <a:pPr algn="ctr" fontAlgn="b"/>
                      <a:r>
                        <a:rPr lang="en-CA" sz="1050" b="0" i="0" u="none" strike="noStrike" dirty="0">
                          <a:solidFill>
                            <a:srgbClr val="000000"/>
                          </a:solidFill>
                          <a:effectLst/>
                          <a:latin typeface="+mn-lt"/>
                        </a:rPr>
                        <a:t>+1.2 Points</a:t>
                      </a:r>
                    </a:p>
                  </a:txBody>
                  <a:tcPr marL="9525" marR="9525" marT="9525" marB="0" anchor="ctr"/>
                </a:tc>
                <a:tc>
                  <a:txBody>
                    <a:bodyPr/>
                    <a:lstStyle/>
                    <a:p>
                      <a:pPr algn="ctr" fontAlgn="b"/>
                      <a:r>
                        <a:rPr lang="en-CA" sz="1050" b="0" i="0" u="none" strike="noStrike" dirty="0">
                          <a:solidFill>
                            <a:srgbClr val="000000"/>
                          </a:solidFill>
                          <a:effectLst/>
                          <a:latin typeface="+mn-lt"/>
                        </a:rPr>
                        <a:t>+7.7 Points</a:t>
                      </a:r>
                    </a:p>
                  </a:txBody>
                  <a:tcPr marL="9525" marR="9525" marT="9525" marB="0" anchor="ctr"/>
                </a:tc>
                <a:extLst>
                  <a:ext uri="{0D108BD9-81ED-4DB2-BD59-A6C34878D82A}">
                    <a16:rowId xmlns:a16="http://schemas.microsoft.com/office/drawing/2014/main" val="2279587919"/>
                  </a:ext>
                </a:extLst>
              </a:tr>
              <a:tr h="55214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Change (Percent Change)</a:t>
                      </a:r>
                    </a:p>
                  </a:txBody>
                  <a:tcPr anchor="ctr"/>
                </a:tc>
                <a:tc>
                  <a:txBody>
                    <a:bodyPr/>
                    <a:lstStyle/>
                    <a:p>
                      <a:pPr algn="ctr" fontAlgn="b"/>
                      <a:r>
                        <a:rPr lang="en-CA" sz="1050" b="0" i="0" u="none" strike="noStrike" dirty="0">
                          <a:solidFill>
                            <a:srgbClr val="000000"/>
                          </a:solidFill>
                          <a:effectLst/>
                          <a:latin typeface="+mn-lt"/>
                        </a:rPr>
                        <a:t>+0.8%</a:t>
                      </a:r>
                    </a:p>
                  </a:txBody>
                  <a:tcPr marL="9525" marR="9525" marT="9525" marB="0" anchor="ctr"/>
                </a:tc>
                <a:tc>
                  <a:txBody>
                    <a:bodyPr/>
                    <a:lstStyle/>
                    <a:p>
                      <a:pPr algn="ctr" fontAlgn="b"/>
                      <a:r>
                        <a:rPr lang="en-CA" sz="1050" b="0" i="0" u="none" strike="noStrike" dirty="0">
                          <a:solidFill>
                            <a:srgbClr val="000000"/>
                          </a:solidFill>
                          <a:effectLst/>
                          <a:latin typeface="+mn-lt"/>
                        </a:rPr>
                        <a:t>+4.9%</a:t>
                      </a:r>
                    </a:p>
                  </a:txBody>
                  <a:tcPr marL="9525" marR="9525" marT="9525" marB="0" anchor="ctr"/>
                </a:tc>
                <a:extLst>
                  <a:ext uri="{0D108BD9-81ED-4DB2-BD59-A6C34878D82A}">
                    <a16:rowId xmlns:a16="http://schemas.microsoft.com/office/drawing/2014/main" val="1886055320"/>
                  </a:ext>
                </a:extLst>
              </a:tr>
            </a:tbl>
          </a:graphicData>
        </a:graphic>
      </p:graphicFrame>
      <p:sp>
        <p:nvSpPr>
          <p:cNvPr id="8" name="TextBox 7">
            <a:extLst>
              <a:ext uri="{FF2B5EF4-FFF2-40B4-BE49-F238E27FC236}">
                <a16:creationId xmlns:a16="http://schemas.microsoft.com/office/drawing/2014/main" id="{90677691-6190-A44E-B761-FAD2F9280EB8}"/>
              </a:ext>
            </a:extLst>
          </p:cNvPr>
          <p:cNvSpPr txBox="1"/>
          <p:nvPr/>
        </p:nvSpPr>
        <p:spPr>
          <a:xfrm>
            <a:off x="9453216" y="4545225"/>
            <a:ext cx="2102679" cy="1338828"/>
          </a:xfrm>
          <a:prstGeom prst="rect">
            <a:avLst/>
          </a:prstGeom>
          <a:noFill/>
          <a:ln>
            <a:solidFill>
              <a:schemeClr val="tx1"/>
            </a:solidFill>
          </a:ln>
        </p:spPr>
        <p:txBody>
          <a:bodyPr wrap="square" rtlCol="0" anchor="ctr">
            <a:spAutoFit/>
          </a:bodyPr>
          <a:lstStyle/>
          <a:p>
            <a:r>
              <a:rPr lang="en-CA" sz="900" b="1" dirty="0"/>
              <a:t>CUSR0000SAF112</a:t>
            </a:r>
          </a:p>
          <a:p>
            <a:r>
              <a:rPr lang="en-CA" sz="900" dirty="0"/>
              <a:t>Consumer Price Index for All Urban Consumers: Meats, Poultry, Fish, and Eggs in U.S. City Average</a:t>
            </a:r>
          </a:p>
          <a:p>
            <a:endParaRPr lang="en-CA" sz="900" dirty="0"/>
          </a:p>
          <a:p>
            <a:r>
              <a:rPr lang="en-CA" sz="900" b="1" dirty="0"/>
              <a:t>IRLTLT01CAM156N</a:t>
            </a:r>
            <a:endParaRPr lang="en-CA" sz="900" b="1" dirty="0">
              <a:solidFill>
                <a:srgbClr val="000000"/>
              </a:solidFill>
            </a:endParaRPr>
          </a:p>
          <a:p>
            <a:r>
              <a:rPr lang="en-CA" sz="900" dirty="0"/>
              <a:t>Long-Term Government Bond Yields: 10-year: Main (Including Benchmark) for Canada </a:t>
            </a:r>
          </a:p>
        </p:txBody>
      </p:sp>
    </p:spTree>
    <p:extLst>
      <p:ext uri="{BB962C8B-B14F-4D97-AF65-F5344CB8AC3E}">
        <p14:creationId xmlns:p14="http://schemas.microsoft.com/office/powerpoint/2010/main" val="4025387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19</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Dairy and Eggs</a:t>
            </a:r>
          </a:p>
        </p:txBody>
      </p:sp>
      <p:pic>
        <p:nvPicPr>
          <p:cNvPr id="8" name="Graphic 7">
            <a:extLst>
              <a:ext uri="{FF2B5EF4-FFF2-40B4-BE49-F238E27FC236}">
                <a16:creationId xmlns:a16="http://schemas.microsoft.com/office/drawing/2014/main" id="{AB96135B-990D-F848-8A37-45EBF87DB43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5491" y="1643361"/>
            <a:ext cx="9016999" cy="3306233"/>
          </a:xfrm>
          <a:prstGeom prst="rect">
            <a:avLst/>
          </a:prstGeom>
        </p:spPr>
      </p:pic>
      <p:graphicFrame>
        <p:nvGraphicFramePr>
          <p:cNvPr id="9" name="Table 12">
            <a:extLst>
              <a:ext uri="{FF2B5EF4-FFF2-40B4-BE49-F238E27FC236}">
                <a16:creationId xmlns:a16="http://schemas.microsoft.com/office/drawing/2014/main" id="{9E4018A5-C17B-DD4F-AD7D-78CD8C68DF67}"/>
              </a:ext>
            </a:extLst>
          </p:cNvPr>
          <p:cNvGraphicFramePr>
            <a:graphicFrameLocks noGrp="1"/>
          </p:cNvGraphicFramePr>
          <p:nvPr>
            <p:extLst>
              <p:ext uri="{D42A27DB-BD31-4B8C-83A1-F6EECF244321}">
                <p14:modId xmlns:p14="http://schemas.microsoft.com/office/powerpoint/2010/main" val="3256822935"/>
              </p:ext>
            </p:extLst>
          </p:nvPr>
        </p:nvGraphicFramePr>
        <p:xfrm>
          <a:off x="9453219" y="1643361"/>
          <a:ext cx="2102679" cy="2787066"/>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fontAlgn="b"/>
                      <a:r>
                        <a:rPr lang="en-CA" sz="1050" b="0" i="0" u="none" strike="noStrike" dirty="0">
                          <a:solidFill>
                            <a:srgbClr val="000000"/>
                          </a:solidFill>
                          <a:effectLst/>
                          <a:latin typeface="+mn-lt"/>
                        </a:rPr>
                        <a:t>145.6</a:t>
                      </a:r>
                    </a:p>
                  </a:txBody>
                  <a:tcPr marL="9525" marR="9525" marT="9525" marB="0" anchor="ctr"/>
                </a:tc>
                <a:tc>
                  <a:txBody>
                    <a:bodyPr/>
                    <a:lstStyle/>
                    <a:p>
                      <a:pPr algn="ctr" fontAlgn="b"/>
                      <a:r>
                        <a:rPr lang="en-CA" sz="1050" b="0" i="0" u="none" strike="noStrike" dirty="0">
                          <a:solidFill>
                            <a:srgbClr val="000000"/>
                          </a:solidFill>
                          <a:effectLst/>
                          <a:latin typeface="+mn-lt"/>
                        </a:rPr>
                        <a:t>148.3</a:t>
                      </a:r>
                    </a:p>
                  </a:txBody>
                  <a:tcPr marL="9525" marR="9525" marT="9525" marB="0"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fontAlgn="b"/>
                      <a:r>
                        <a:rPr lang="en-CA" sz="1050" b="0" i="0" u="none" strike="noStrike" dirty="0">
                          <a:solidFill>
                            <a:srgbClr val="000000"/>
                          </a:solidFill>
                          <a:effectLst/>
                          <a:latin typeface="+mn-lt"/>
                        </a:rPr>
                        <a:t>148.6</a:t>
                      </a:r>
                    </a:p>
                  </a:txBody>
                  <a:tcPr marL="9525" marR="9525" marT="9525" marB="0" anchor="ctr"/>
                </a:tc>
                <a:tc>
                  <a:txBody>
                    <a:bodyPr/>
                    <a:lstStyle/>
                    <a:p>
                      <a:pPr algn="ctr" fontAlgn="b"/>
                      <a:r>
                        <a:rPr lang="en-CA" sz="1050" b="0" i="0" u="none" strike="noStrike" dirty="0">
                          <a:solidFill>
                            <a:srgbClr val="000000"/>
                          </a:solidFill>
                          <a:effectLst/>
                          <a:latin typeface="+mn-lt"/>
                        </a:rPr>
                        <a:t>152.1</a:t>
                      </a:r>
                    </a:p>
                  </a:txBody>
                  <a:tcPr marL="9525" marR="9525" marT="9525" marB="0" anchor="ctr"/>
                </a:tc>
                <a:extLst>
                  <a:ext uri="{0D108BD9-81ED-4DB2-BD59-A6C34878D82A}">
                    <a16:rowId xmlns:a16="http://schemas.microsoft.com/office/drawing/2014/main" val="1291119183"/>
                  </a:ext>
                </a:extLst>
              </a:tr>
              <a:tr h="548022">
                <a:tc>
                  <a:txBody>
                    <a:bodyPr/>
                    <a:lstStyle/>
                    <a:p>
                      <a:pPr algn="r"/>
                      <a:r>
                        <a:rPr lang="en-US" sz="1050" b="1" dirty="0"/>
                        <a:t>Change (Absolute Points)</a:t>
                      </a:r>
                    </a:p>
                  </a:txBody>
                  <a:tcPr anchor="ctr"/>
                </a:tc>
                <a:tc>
                  <a:txBody>
                    <a:bodyPr/>
                    <a:lstStyle/>
                    <a:p>
                      <a:pPr algn="ctr" fontAlgn="b"/>
                      <a:r>
                        <a:rPr lang="en-CA" sz="1050" b="0" i="0" u="none" strike="noStrike" dirty="0">
                          <a:solidFill>
                            <a:srgbClr val="000000"/>
                          </a:solidFill>
                          <a:effectLst/>
                          <a:latin typeface="+mn-lt"/>
                        </a:rPr>
                        <a:t>+3 Points</a:t>
                      </a:r>
                    </a:p>
                  </a:txBody>
                  <a:tcPr marL="9525" marR="9525" marT="9525" marB="0" anchor="ctr"/>
                </a:tc>
                <a:tc>
                  <a:txBody>
                    <a:bodyPr/>
                    <a:lstStyle/>
                    <a:p>
                      <a:pPr algn="ctr" fontAlgn="b"/>
                      <a:r>
                        <a:rPr lang="en-CA" sz="1050" b="0" i="0" u="none" strike="noStrike" dirty="0">
                          <a:solidFill>
                            <a:srgbClr val="000000"/>
                          </a:solidFill>
                          <a:effectLst/>
                          <a:latin typeface="+mn-lt"/>
                        </a:rPr>
                        <a:t>+3.8 Points</a:t>
                      </a:r>
                    </a:p>
                  </a:txBody>
                  <a:tcPr marL="9525" marR="9525" marT="9525" marB="0" anchor="ctr"/>
                </a:tc>
                <a:extLst>
                  <a:ext uri="{0D108BD9-81ED-4DB2-BD59-A6C34878D82A}">
                    <a16:rowId xmlns:a16="http://schemas.microsoft.com/office/drawing/2014/main" val="2279587919"/>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Change (Percent Change)</a:t>
                      </a:r>
                    </a:p>
                  </a:txBody>
                  <a:tcPr anchor="ctr"/>
                </a:tc>
                <a:tc>
                  <a:txBody>
                    <a:bodyPr/>
                    <a:lstStyle/>
                    <a:p>
                      <a:pPr algn="ctr" fontAlgn="b"/>
                      <a:r>
                        <a:rPr lang="en-CA" sz="1050" b="0" i="0" u="none" strike="noStrike" dirty="0">
                          <a:solidFill>
                            <a:srgbClr val="000000"/>
                          </a:solidFill>
                          <a:effectLst/>
                          <a:latin typeface="+mn-lt"/>
                        </a:rPr>
                        <a:t>+2.1%</a:t>
                      </a:r>
                    </a:p>
                  </a:txBody>
                  <a:tcPr marL="9525" marR="9525" marT="9525" marB="0" anchor="ctr"/>
                </a:tc>
                <a:tc>
                  <a:txBody>
                    <a:bodyPr/>
                    <a:lstStyle/>
                    <a:p>
                      <a:pPr algn="ctr" fontAlgn="b"/>
                      <a:r>
                        <a:rPr lang="en-CA" sz="1050" b="0" i="0" u="none" strike="noStrike" dirty="0">
                          <a:solidFill>
                            <a:srgbClr val="000000"/>
                          </a:solidFill>
                          <a:effectLst/>
                          <a:latin typeface="+mn-lt"/>
                        </a:rPr>
                        <a:t>+2.6%</a:t>
                      </a:r>
                    </a:p>
                  </a:txBody>
                  <a:tcPr marL="9525" marR="9525" marT="9525" marB="0" anchor="ctr"/>
                </a:tc>
                <a:extLst>
                  <a:ext uri="{0D108BD9-81ED-4DB2-BD59-A6C34878D82A}">
                    <a16:rowId xmlns:a16="http://schemas.microsoft.com/office/drawing/2014/main" val="1166978129"/>
                  </a:ext>
                </a:extLst>
              </a:tr>
            </a:tbl>
          </a:graphicData>
        </a:graphic>
      </p:graphicFrame>
      <p:sp>
        <p:nvSpPr>
          <p:cNvPr id="10" name="TextBox 9">
            <a:extLst>
              <a:ext uri="{FF2B5EF4-FFF2-40B4-BE49-F238E27FC236}">
                <a16:creationId xmlns:a16="http://schemas.microsoft.com/office/drawing/2014/main" id="{89B22222-9F28-F341-B172-3C8248752513}"/>
              </a:ext>
            </a:extLst>
          </p:cNvPr>
          <p:cNvSpPr txBox="1"/>
          <p:nvPr/>
        </p:nvSpPr>
        <p:spPr>
          <a:xfrm>
            <a:off x="9453219" y="4742300"/>
            <a:ext cx="2102679" cy="646331"/>
          </a:xfrm>
          <a:prstGeom prst="rect">
            <a:avLst/>
          </a:prstGeom>
          <a:noFill/>
          <a:ln>
            <a:solidFill>
              <a:schemeClr val="tx1"/>
            </a:solidFill>
          </a:ln>
        </p:spPr>
        <p:txBody>
          <a:bodyPr wrap="square" rtlCol="0" anchor="ctr">
            <a:spAutoFit/>
          </a:bodyPr>
          <a:lstStyle/>
          <a:p>
            <a:r>
              <a:rPr lang="en-CA" sz="900" b="1" dirty="0"/>
              <a:t>CUSR0000SAF112</a:t>
            </a:r>
          </a:p>
          <a:p>
            <a:r>
              <a:rPr lang="en-CA" sz="900" dirty="0"/>
              <a:t>Consumer Price Index for All Urban Consumers: Meats, Poultry, Fish, and Eggs in U.S. City Average</a:t>
            </a:r>
          </a:p>
        </p:txBody>
      </p:sp>
    </p:spTree>
    <p:extLst>
      <p:ext uri="{BB962C8B-B14F-4D97-AF65-F5344CB8AC3E}">
        <p14:creationId xmlns:p14="http://schemas.microsoft.com/office/powerpoint/2010/main" val="3251269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E4220-CDF9-224D-A0FD-F8A9BD7E065F}"/>
              </a:ext>
            </a:extLst>
          </p:cNvPr>
          <p:cNvSpPr>
            <a:spLocks noGrp="1"/>
          </p:cNvSpPr>
          <p:nvPr>
            <p:ph type="title"/>
          </p:nvPr>
        </p:nvSpPr>
        <p:spPr/>
        <p:txBody>
          <a:bodyPr/>
          <a:lstStyle/>
          <a:p>
            <a:r>
              <a:rPr lang="en-US" dirty="0"/>
              <a:t>2021 Forecast Review</a:t>
            </a:r>
          </a:p>
        </p:txBody>
      </p:sp>
    </p:spTree>
    <p:extLst>
      <p:ext uri="{BB962C8B-B14F-4D97-AF65-F5344CB8AC3E}">
        <p14:creationId xmlns:p14="http://schemas.microsoft.com/office/powerpoint/2010/main" val="3524625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a:xfrm>
            <a:off x="9203312" y="5931703"/>
            <a:ext cx="2743200" cy="365125"/>
          </a:xfrm>
        </p:spPr>
        <p:txBody>
          <a:bodyPr/>
          <a:lstStyle/>
          <a:p>
            <a:fld id="{271D2DB9-47EE-2341-8394-DF3DB0897D12}" type="slidenum">
              <a:rPr lang="en-US" smtClean="0"/>
              <a:pPr/>
              <a:t>20</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Fish and Seafood</a:t>
            </a:r>
          </a:p>
        </p:txBody>
      </p:sp>
      <p:pic>
        <p:nvPicPr>
          <p:cNvPr id="8" name="Graphic 7">
            <a:extLst>
              <a:ext uri="{FF2B5EF4-FFF2-40B4-BE49-F238E27FC236}">
                <a16:creationId xmlns:a16="http://schemas.microsoft.com/office/drawing/2014/main" id="{DA4EC65D-4912-1946-8123-D121A52CAEE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5491" y="1620078"/>
            <a:ext cx="9017000" cy="3352800"/>
          </a:xfrm>
          <a:prstGeom prst="rect">
            <a:avLst/>
          </a:prstGeom>
        </p:spPr>
      </p:pic>
      <p:graphicFrame>
        <p:nvGraphicFramePr>
          <p:cNvPr id="9" name="Table 12">
            <a:extLst>
              <a:ext uri="{FF2B5EF4-FFF2-40B4-BE49-F238E27FC236}">
                <a16:creationId xmlns:a16="http://schemas.microsoft.com/office/drawing/2014/main" id="{00406506-B2FE-6344-927C-890DCAD7B23E}"/>
              </a:ext>
            </a:extLst>
          </p:cNvPr>
          <p:cNvGraphicFramePr>
            <a:graphicFrameLocks noGrp="1"/>
          </p:cNvGraphicFramePr>
          <p:nvPr>
            <p:extLst>
              <p:ext uri="{D42A27DB-BD31-4B8C-83A1-F6EECF244321}">
                <p14:modId xmlns:p14="http://schemas.microsoft.com/office/powerpoint/2010/main" val="2556234949"/>
              </p:ext>
            </p:extLst>
          </p:nvPr>
        </p:nvGraphicFramePr>
        <p:xfrm>
          <a:off x="9444038" y="1620078"/>
          <a:ext cx="2102679" cy="2787066"/>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fontAlgn="b"/>
                      <a:r>
                        <a:rPr lang="en-CA" sz="1050" b="0" i="0" u="none" strike="noStrike">
                          <a:solidFill>
                            <a:srgbClr val="000000"/>
                          </a:solidFill>
                          <a:effectLst/>
                          <a:latin typeface="+mn-lt"/>
                        </a:rPr>
                        <a:t>145.7</a:t>
                      </a:r>
                    </a:p>
                  </a:txBody>
                  <a:tcPr marL="9525" marR="9525" marT="9525" marB="0" anchor="ctr"/>
                </a:tc>
                <a:tc>
                  <a:txBody>
                    <a:bodyPr/>
                    <a:lstStyle/>
                    <a:p>
                      <a:pPr algn="ctr" fontAlgn="b"/>
                      <a:r>
                        <a:rPr lang="en-CA" sz="1050" b="0" i="0" u="none" strike="noStrike" dirty="0">
                          <a:solidFill>
                            <a:srgbClr val="000000"/>
                          </a:solidFill>
                          <a:effectLst/>
                          <a:latin typeface="+mn-lt"/>
                        </a:rPr>
                        <a:t>147.6</a:t>
                      </a:r>
                    </a:p>
                  </a:txBody>
                  <a:tcPr marL="9525" marR="9525" marT="9525" marB="0"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fontAlgn="b"/>
                      <a:r>
                        <a:rPr lang="en-CA" sz="1050" b="0" i="0" u="none" strike="noStrike" dirty="0">
                          <a:solidFill>
                            <a:srgbClr val="000000"/>
                          </a:solidFill>
                          <a:effectLst/>
                          <a:latin typeface="+mn-lt"/>
                        </a:rPr>
                        <a:t>151.2</a:t>
                      </a:r>
                    </a:p>
                  </a:txBody>
                  <a:tcPr marL="9525" marR="9525" marT="9525" marB="0" anchor="ctr"/>
                </a:tc>
                <a:tc>
                  <a:txBody>
                    <a:bodyPr/>
                    <a:lstStyle/>
                    <a:p>
                      <a:pPr algn="ctr" fontAlgn="b"/>
                      <a:r>
                        <a:rPr lang="en-CA" sz="1050" b="0" i="0" u="none" strike="noStrike" dirty="0">
                          <a:solidFill>
                            <a:srgbClr val="000000"/>
                          </a:solidFill>
                          <a:effectLst/>
                          <a:latin typeface="+mn-lt"/>
                        </a:rPr>
                        <a:t>157.3</a:t>
                      </a:r>
                    </a:p>
                  </a:txBody>
                  <a:tcPr marL="9525" marR="9525" marT="9525" marB="0" anchor="ctr"/>
                </a:tc>
                <a:extLst>
                  <a:ext uri="{0D108BD9-81ED-4DB2-BD59-A6C34878D82A}">
                    <a16:rowId xmlns:a16="http://schemas.microsoft.com/office/drawing/2014/main" val="1291119183"/>
                  </a:ext>
                </a:extLst>
              </a:tr>
              <a:tr h="548022">
                <a:tc>
                  <a:txBody>
                    <a:bodyPr/>
                    <a:lstStyle/>
                    <a:p>
                      <a:pPr algn="r"/>
                      <a:r>
                        <a:rPr lang="en-US" sz="1050" b="1" dirty="0"/>
                        <a:t>Change (Absolute Points)</a:t>
                      </a:r>
                    </a:p>
                  </a:txBody>
                  <a:tcPr anchor="ctr"/>
                </a:tc>
                <a:tc>
                  <a:txBody>
                    <a:bodyPr/>
                    <a:lstStyle/>
                    <a:p>
                      <a:pPr algn="ctr" fontAlgn="b"/>
                      <a:r>
                        <a:rPr lang="en-CA" sz="1050" b="0" i="0" u="none" strike="noStrike" dirty="0">
                          <a:solidFill>
                            <a:srgbClr val="000000"/>
                          </a:solidFill>
                          <a:effectLst/>
                          <a:latin typeface="+mn-lt"/>
                        </a:rPr>
                        <a:t>+5.5 Points</a:t>
                      </a:r>
                    </a:p>
                  </a:txBody>
                  <a:tcPr marL="9525" marR="9525" marT="9525" marB="0" anchor="ctr"/>
                </a:tc>
                <a:tc>
                  <a:txBody>
                    <a:bodyPr/>
                    <a:lstStyle/>
                    <a:p>
                      <a:pPr algn="ctr" fontAlgn="b"/>
                      <a:r>
                        <a:rPr lang="en-CA" sz="1050" b="0" i="0" u="none" strike="noStrike" dirty="0">
                          <a:solidFill>
                            <a:srgbClr val="000000"/>
                          </a:solidFill>
                          <a:effectLst/>
                          <a:latin typeface="+mn-lt"/>
                        </a:rPr>
                        <a:t>+11.6 Points</a:t>
                      </a:r>
                    </a:p>
                  </a:txBody>
                  <a:tcPr marL="9525" marR="9525" marT="9525" marB="0" anchor="ctr"/>
                </a:tc>
                <a:extLst>
                  <a:ext uri="{0D108BD9-81ED-4DB2-BD59-A6C34878D82A}">
                    <a16:rowId xmlns:a16="http://schemas.microsoft.com/office/drawing/2014/main" val="2279587919"/>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Change (Percent Change)</a:t>
                      </a:r>
                    </a:p>
                  </a:txBody>
                  <a:tcPr anchor="ctr"/>
                </a:tc>
                <a:tc>
                  <a:txBody>
                    <a:bodyPr/>
                    <a:lstStyle/>
                    <a:p>
                      <a:pPr algn="ctr" fontAlgn="b"/>
                      <a:r>
                        <a:rPr lang="en-CA" sz="1050" b="0" i="0" u="none" strike="noStrike" dirty="0">
                          <a:solidFill>
                            <a:srgbClr val="000000"/>
                          </a:solidFill>
                          <a:effectLst/>
                          <a:latin typeface="+mn-lt"/>
                        </a:rPr>
                        <a:t>+3.8%</a:t>
                      </a:r>
                    </a:p>
                  </a:txBody>
                  <a:tcPr marL="9525" marR="9525" marT="9525" marB="0" anchor="ctr"/>
                </a:tc>
                <a:tc>
                  <a:txBody>
                    <a:bodyPr/>
                    <a:lstStyle/>
                    <a:p>
                      <a:pPr algn="ctr" fontAlgn="b"/>
                      <a:r>
                        <a:rPr lang="en-CA" sz="1050" b="0" i="0" u="none" strike="noStrike" dirty="0">
                          <a:solidFill>
                            <a:srgbClr val="000000"/>
                          </a:solidFill>
                          <a:effectLst/>
                          <a:latin typeface="+mn-lt"/>
                        </a:rPr>
                        <a:t>+6.6%</a:t>
                      </a:r>
                    </a:p>
                  </a:txBody>
                  <a:tcPr marL="9525" marR="9525" marT="9525" marB="0" anchor="ctr"/>
                </a:tc>
                <a:extLst>
                  <a:ext uri="{0D108BD9-81ED-4DB2-BD59-A6C34878D82A}">
                    <a16:rowId xmlns:a16="http://schemas.microsoft.com/office/drawing/2014/main" val="1879005746"/>
                  </a:ext>
                </a:extLst>
              </a:tr>
            </a:tbl>
          </a:graphicData>
        </a:graphic>
      </p:graphicFrame>
      <p:sp>
        <p:nvSpPr>
          <p:cNvPr id="10" name="TextBox 9">
            <a:extLst>
              <a:ext uri="{FF2B5EF4-FFF2-40B4-BE49-F238E27FC236}">
                <a16:creationId xmlns:a16="http://schemas.microsoft.com/office/drawing/2014/main" id="{2F267C74-4D2B-814C-BCAB-864217CBB493}"/>
              </a:ext>
            </a:extLst>
          </p:cNvPr>
          <p:cNvSpPr txBox="1"/>
          <p:nvPr/>
        </p:nvSpPr>
        <p:spPr>
          <a:xfrm>
            <a:off x="9444038" y="4560417"/>
            <a:ext cx="2102678" cy="1200329"/>
          </a:xfrm>
          <a:prstGeom prst="rect">
            <a:avLst/>
          </a:prstGeom>
          <a:noFill/>
          <a:ln>
            <a:solidFill>
              <a:schemeClr val="tx1"/>
            </a:solidFill>
          </a:ln>
        </p:spPr>
        <p:txBody>
          <a:bodyPr wrap="square" rtlCol="0" anchor="ctr">
            <a:spAutoFit/>
          </a:bodyPr>
          <a:lstStyle/>
          <a:p>
            <a:r>
              <a:rPr lang="en-CA" sz="900" b="1" dirty="0"/>
              <a:t>CUSR0000SAF113</a:t>
            </a:r>
            <a:endParaRPr lang="en-CA" sz="900" b="1" dirty="0">
              <a:solidFill>
                <a:srgbClr val="000000"/>
              </a:solidFill>
            </a:endParaRPr>
          </a:p>
          <a:p>
            <a:r>
              <a:rPr lang="en-CA" sz="900" dirty="0"/>
              <a:t>Consumer Price Index for All Urban Consumers: Fruits and Vegetables in U.S. City Average</a:t>
            </a:r>
          </a:p>
          <a:p>
            <a:endParaRPr lang="en-CA" sz="900" dirty="0"/>
          </a:p>
          <a:p>
            <a:r>
              <a:rPr lang="en-CA" sz="900" b="1" dirty="0"/>
              <a:t>QCAR368BIS</a:t>
            </a:r>
          </a:p>
          <a:p>
            <a:r>
              <a:rPr lang="en-CA" sz="900" dirty="0"/>
              <a:t>Real Residential Property Prices for Canada</a:t>
            </a:r>
            <a:endParaRPr lang="en-CA" sz="900" b="1" dirty="0"/>
          </a:p>
        </p:txBody>
      </p:sp>
    </p:spTree>
    <p:extLst>
      <p:ext uri="{BB962C8B-B14F-4D97-AF65-F5344CB8AC3E}">
        <p14:creationId xmlns:p14="http://schemas.microsoft.com/office/powerpoint/2010/main" val="2756408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21</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Food at Restaurant</a:t>
            </a:r>
          </a:p>
        </p:txBody>
      </p:sp>
      <p:pic>
        <p:nvPicPr>
          <p:cNvPr id="8" name="Graphic 7">
            <a:extLst>
              <a:ext uri="{FF2B5EF4-FFF2-40B4-BE49-F238E27FC236}">
                <a16:creationId xmlns:a16="http://schemas.microsoft.com/office/drawing/2014/main" id="{E2DC844D-8626-154F-99BA-EF1669733BD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5491" y="1620078"/>
            <a:ext cx="9017000" cy="3352800"/>
          </a:xfrm>
          <a:prstGeom prst="rect">
            <a:avLst/>
          </a:prstGeom>
        </p:spPr>
      </p:pic>
      <p:graphicFrame>
        <p:nvGraphicFramePr>
          <p:cNvPr id="9" name="Table 12">
            <a:extLst>
              <a:ext uri="{FF2B5EF4-FFF2-40B4-BE49-F238E27FC236}">
                <a16:creationId xmlns:a16="http://schemas.microsoft.com/office/drawing/2014/main" id="{B7EC75CB-65D7-654B-AC3E-15D10BC45ADF}"/>
              </a:ext>
            </a:extLst>
          </p:cNvPr>
          <p:cNvGraphicFramePr>
            <a:graphicFrameLocks noGrp="1"/>
          </p:cNvGraphicFramePr>
          <p:nvPr>
            <p:extLst>
              <p:ext uri="{D42A27DB-BD31-4B8C-83A1-F6EECF244321}">
                <p14:modId xmlns:p14="http://schemas.microsoft.com/office/powerpoint/2010/main" val="1438651206"/>
              </p:ext>
            </p:extLst>
          </p:nvPr>
        </p:nvGraphicFramePr>
        <p:xfrm>
          <a:off x="9444038" y="1620078"/>
          <a:ext cx="2102679" cy="2787066"/>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fontAlgn="b"/>
                      <a:r>
                        <a:rPr lang="en-CA" sz="1050" b="0" i="0" u="none" strike="noStrike">
                          <a:solidFill>
                            <a:srgbClr val="000000"/>
                          </a:solidFill>
                          <a:effectLst/>
                          <a:latin typeface="+mn-lt"/>
                        </a:rPr>
                        <a:t>164</a:t>
                      </a:r>
                    </a:p>
                  </a:txBody>
                  <a:tcPr marL="9525" marR="9525" marT="9525" marB="0" anchor="ctr"/>
                </a:tc>
                <a:tc>
                  <a:txBody>
                    <a:bodyPr/>
                    <a:lstStyle/>
                    <a:p>
                      <a:pPr algn="ctr" fontAlgn="b"/>
                      <a:r>
                        <a:rPr lang="en-CA" sz="1050" b="0" i="0" u="none" strike="noStrike" dirty="0">
                          <a:solidFill>
                            <a:srgbClr val="000000"/>
                          </a:solidFill>
                          <a:effectLst/>
                          <a:latin typeface="+mn-lt"/>
                        </a:rPr>
                        <a:t>165.9</a:t>
                      </a:r>
                    </a:p>
                  </a:txBody>
                  <a:tcPr marL="9525" marR="9525" marT="9525" marB="0"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fontAlgn="b"/>
                      <a:r>
                        <a:rPr lang="en-CA" sz="1050" b="0" i="0" u="none" strike="noStrike" dirty="0">
                          <a:solidFill>
                            <a:srgbClr val="000000"/>
                          </a:solidFill>
                          <a:effectLst/>
                          <a:latin typeface="+mn-lt"/>
                        </a:rPr>
                        <a:t>172.6</a:t>
                      </a:r>
                    </a:p>
                  </a:txBody>
                  <a:tcPr marL="9525" marR="9525" marT="9525" marB="0" anchor="ctr"/>
                </a:tc>
                <a:tc>
                  <a:txBody>
                    <a:bodyPr/>
                    <a:lstStyle/>
                    <a:p>
                      <a:pPr algn="ctr" fontAlgn="b"/>
                      <a:r>
                        <a:rPr lang="en-CA" sz="1050" b="0" i="0" u="none" strike="noStrike" dirty="0">
                          <a:solidFill>
                            <a:srgbClr val="000000"/>
                          </a:solidFill>
                          <a:effectLst/>
                          <a:latin typeface="+mn-lt"/>
                        </a:rPr>
                        <a:t>180.5</a:t>
                      </a:r>
                    </a:p>
                  </a:txBody>
                  <a:tcPr marL="9525" marR="9525" marT="9525" marB="0" anchor="ctr"/>
                </a:tc>
                <a:extLst>
                  <a:ext uri="{0D108BD9-81ED-4DB2-BD59-A6C34878D82A}">
                    <a16:rowId xmlns:a16="http://schemas.microsoft.com/office/drawing/2014/main" val="1291119183"/>
                  </a:ext>
                </a:extLst>
              </a:tr>
              <a:tr h="548022">
                <a:tc>
                  <a:txBody>
                    <a:bodyPr/>
                    <a:lstStyle/>
                    <a:p>
                      <a:pPr algn="r"/>
                      <a:r>
                        <a:rPr lang="en-US" sz="1050" b="1" dirty="0"/>
                        <a:t>Change (Absolute Points)</a:t>
                      </a:r>
                    </a:p>
                  </a:txBody>
                  <a:tcPr anchor="ctr"/>
                </a:tc>
                <a:tc>
                  <a:txBody>
                    <a:bodyPr/>
                    <a:lstStyle/>
                    <a:p>
                      <a:pPr algn="ctr" fontAlgn="b"/>
                      <a:r>
                        <a:rPr lang="en-CA" sz="1050" b="0" i="0" u="none" strike="noStrike" dirty="0">
                          <a:solidFill>
                            <a:srgbClr val="000000"/>
                          </a:solidFill>
                          <a:effectLst/>
                          <a:latin typeface="+mn-lt"/>
                        </a:rPr>
                        <a:t>+8.6 Points</a:t>
                      </a:r>
                    </a:p>
                  </a:txBody>
                  <a:tcPr marL="9525" marR="9525" marT="9525" marB="0" anchor="ctr"/>
                </a:tc>
                <a:tc>
                  <a:txBody>
                    <a:bodyPr/>
                    <a:lstStyle/>
                    <a:p>
                      <a:pPr algn="ctr" fontAlgn="b"/>
                      <a:r>
                        <a:rPr lang="en-CA" sz="1050" b="0" i="0" u="none" strike="noStrike" dirty="0">
                          <a:solidFill>
                            <a:srgbClr val="000000"/>
                          </a:solidFill>
                          <a:effectLst/>
                          <a:latin typeface="+mn-lt"/>
                        </a:rPr>
                        <a:t>+14.6 Points</a:t>
                      </a:r>
                    </a:p>
                  </a:txBody>
                  <a:tcPr marL="9525" marR="9525" marT="9525" marB="0" anchor="ctr"/>
                </a:tc>
                <a:extLst>
                  <a:ext uri="{0D108BD9-81ED-4DB2-BD59-A6C34878D82A}">
                    <a16:rowId xmlns:a16="http://schemas.microsoft.com/office/drawing/2014/main" val="2279587919"/>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Change (Percent Change)</a:t>
                      </a:r>
                    </a:p>
                  </a:txBody>
                  <a:tcPr anchor="ctr"/>
                </a:tc>
                <a:tc>
                  <a:txBody>
                    <a:bodyPr/>
                    <a:lstStyle/>
                    <a:p>
                      <a:pPr algn="ctr" fontAlgn="b"/>
                      <a:r>
                        <a:rPr lang="en-CA" sz="1050" b="0" i="0" u="none" strike="noStrike" dirty="0">
                          <a:solidFill>
                            <a:srgbClr val="000000"/>
                          </a:solidFill>
                          <a:effectLst/>
                          <a:latin typeface="+mn-lt"/>
                        </a:rPr>
                        <a:t>+5.2%</a:t>
                      </a:r>
                    </a:p>
                  </a:txBody>
                  <a:tcPr marL="9525" marR="9525" marT="9525" marB="0" anchor="ctr"/>
                </a:tc>
                <a:tc>
                  <a:txBody>
                    <a:bodyPr/>
                    <a:lstStyle/>
                    <a:p>
                      <a:pPr algn="ctr" fontAlgn="b"/>
                      <a:r>
                        <a:rPr lang="en-CA" sz="1050" b="0" i="0" u="none" strike="noStrike" dirty="0">
                          <a:solidFill>
                            <a:srgbClr val="000000"/>
                          </a:solidFill>
                          <a:effectLst/>
                          <a:latin typeface="+mn-lt"/>
                        </a:rPr>
                        <a:t>+8.8%</a:t>
                      </a:r>
                    </a:p>
                  </a:txBody>
                  <a:tcPr marL="9525" marR="9525" marT="9525" marB="0" anchor="ctr"/>
                </a:tc>
                <a:extLst>
                  <a:ext uri="{0D108BD9-81ED-4DB2-BD59-A6C34878D82A}">
                    <a16:rowId xmlns:a16="http://schemas.microsoft.com/office/drawing/2014/main" val="2524899840"/>
                  </a:ext>
                </a:extLst>
              </a:tr>
            </a:tbl>
          </a:graphicData>
        </a:graphic>
      </p:graphicFrame>
      <p:sp>
        <p:nvSpPr>
          <p:cNvPr id="10" name="TextBox 9">
            <a:extLst>
              <a:ext uri="{FF2B5EF4-FFF2-40B4-BE49-F238E27FC236}">
                <a16:creationId xmlns:a16="http://schemas.microsoft.com/office/drawing/2014/main" id="{9160A046-53E7-7B4E-B9D4-25E748B48CCD}"/>
              </a:ext>
            </a:extLst>
          </p:cNvPr>
          <p:cNvSpPr txBox="1"/>
          <p:nvPr/>
        </p:nvSpPr>
        <p:spPr>
          <a:xfrm>
            <a:off x="9444038" y="4603464"/>
            <a:ext cx="2102678" cy="369332"/>
          </a:xfrm>
          <a:prstGeom prst="rect">
            <a:avLst/>
          </a:prstGeom>
          <a:noFill/>
          <a:ln>
            <a:solidFill>
              <a:schemeClr val="tx1"/>
            </a:solidFill>
          </a:ln>
        </p:spPr>
        <p:txBody>
          <a:bodyPr wrap="square" rtlCol="0" anchor="ctr">
            <a:spAutoFit/>
          </a:bodyPr>
          <a:lstStyle/>
          <a:p>
            <a:r>
              <a:rPr lang="en-CA" sz="900" b="1" dirty="0">
                <a:solidFill>
                  <a:srgbClr val="000000"/>
                </a:solidFill>
              </a:rPr>
              <a:t>WILL5000IND</a:t>
            </a:r>
            <a:endParaRPr lang="en-CA" sz="900" b="1" dirty="0"/>
          </a:p>
          <a:p>
            <a:r>
              <a:rPr lang="en-CA" sz="900" dirty="0"/>
              <a:t>Wilshire 5000 Total Market Index</a:t>
            </a:r>
          </a:p>
        </p:txBody>
      </p:sp>
    </p:spTree>
    <p:extLst>
      <p:ext uri="{BB962C8B-B14F-4D97-AF65-F5344CB8AC3E}">
        <p14:creationId xmlns:p14="http://schemas.microsoft.com/office/powerpoint/2010/main" val="1889799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22</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Food</a:t>
            </a:r>
          </a:p>
        </p:txBody>
      </p:sp>
      <p:pic>
        <p:nvPicPr>
          <p:cNvPr id="8" name="Graphic 7">
            <a:extLst>
              <a:ext uri="{FF2B5EF4-FFF2-40B4-BE49-F238E27FC236}">
                <a16:creationId xmlns:a16="http://schemas.microsoft.com/office/drawing/2014/main" id="{DB8CF45C-046A-144F-90AC-507FB3CC70A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5491" y="1620078"/>
            <a:ext cx="9017000" cy="3352800"/>
          </a:xfrm>
          <a:prstGeom prst="rect">
            <a:avLst/>
          </a:prstGeom>
        </p:spPr>
      </p:pic>
      <p:graphicFrame>
        <p:nvGraphicFramePr>
          <p:cNvPr id="9" name="Table 12">
            <a:extLst>
              <a:ext uri="{FF2B5EF4-FFF2-40B4-BE49-F238E27FC236}">
                <a16:creationId xmlns:a16="http://schemas.microsoft.com/office/drawing/2014/main" id="{88309D41-6439-A243-B936-A706D8FEBDF2}"/>
              </a:ext>
            </a:extLst>
          </p:cNvPr>
          <p:cNvGraphicFramePr>
            <a:graphicFrameLocks noGrp="1"/>
          </p:cNvGraphicFramePr>
          <p:nvPr>
            <p:extLst>
              <p:ext uri="{D42A27DB-BD31-4B8C-83A1-F6EECF244321}">
                <p14:modId xmlns:p14="http://schemas.microsoft.com/office/powerpoint/2010/main" val="1815614173"/>
              </p:ext>
            </p:extLst>
          </p:nvPr>
        </p:nvGraphicFramePr>
        <p:xfrm>
          <a:off x="9444038" y="1620078"/>
          <a:ext cx="2102679" cy="2787066"/>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fontAlgn="b"/>
                      <a:r>
                        <a:rPr lang="en-CA" sz="1050" b="0" i="0" u="none" strike="noStrike" dirty="0">
                          <a:solidFill>
                            <a:srgbClr val="000000"/>
                          </a:solidFill>
                          <a:effectLst/>
                          <a:latin typeface="+mn-lt"/>
                        </a:rPr>
                        <a:t>156.6</a:t>
                      </a:r>
                    </a:p>
                  </a:txBody>
                  <a:tcPr marL="9525" marR="9525" marT="9525" marB="0" anchor="ctr"/>
                </a:tc>
                <a:tc>
                  <a:txBody>
                    <a:bodyPr/>
                    <a:lstStyle/>
                    <a:p>
                      <a:pPr algn="ctr" fontAlgn="b"/>
                      <a:r>
                        <a:rPr lang="en-CA" sz="1050" b="0" i="0" u="none" strike="noStrike" dirty="0">
                          <a:solidFill>
                            <a:srgbClr val="000000"/>
                          </a:solidFill>
                          <a:effectLst/>
                          <a:latin typeface="+mn-lt"/>
                        </a:rPr>
                        <a:t>158.5</a:t>
                      </a:r>
                    </a:p>
                  </a:txBody>
                  <a:tcPr marL="9525" marR="9525" marT="9525" marB="0"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fontAlgn="b"/>
                      <a:r>
                        <a:rPr lang="en-CA" sz="1050" b="0" i="0" u="none" strike="noStrike">
                          <a:solidFill>
                            <a:srgbClr val="000000"/>
                          </a:solidFill>
                          <a:effectLst/>
                          <a:latin typeface="+mn-lt"/>
                        </a:rPr>
                        <a:t>158.7</a:t>
                      </a:r>
                    </a:p>
                  </a:txBody>
                  <a:tcPr marL="9525" marR="9525" marT="9525" marB="0" anchor="ctr"/>
                </a:tc>
                <a:tc>
                  <a:txBody>
                    <a:bodyPr/>
                    <a:lstStyle/>
                    <a:p>
                      <a:pPr algn="ctr" fontAlgn="b"/>
                      <a:r>
                        <a:rPr lang="en-CA" sz="1050" b="0" i="0" u="none" strike="noStrike" dirty="0">
                          <a:solidFill>
                            <a:srgbClr val="000000"/>
                          </a:solidFill>
                          <a:effectLst/>
                          <a:latin typeface="+mn-lt"/>
                        </a:rPr>
                        <a:t>163.8</a:t>
                      </a:r>
                    </a:p>
                  </a:txBody>
                  <a:tcPr marL="9525" marR="9525" marT="9525" marB="0" anchor="ctr"/>
                </a:tc>
                <a:extLst>
                  <a:ext uri="{0D108BD9-81ED-4DB2-BD59-A6C34878D82A}">
                    <a16:rowId xmlns:a16="http://schemas.microsoft.com/office/drawing/2014/main" val="1291119183"/>
                  </a:ext>
                </a:extLst>
              </a:tr>
              <a:tr h="548022">
                <a:tc>
                  <a:txBody>
                    <a:bodyPr/>
                    <a:lstStyle/>
                    <a:p>
                      <a:pPr algn="r"/>
                      <a:r>
                        <a:rPr lang="en-US" sz="1050" b="1" dirty="0"/>
                        <a:t>Change (Absolute Points)</a:t>
                      </a:r>
                    </a:p>
                  </a:txBody>
                  <a:tcPr anchor="ctr"/>
                </a:tc>
                <a:tc>
                  <a:txBody>
                    <a:bodyPr/>
                    <a:lstStyle/>
                    <a:p>
                      <a:pPr algn="ctr" fontAlgn="b"/>
                      <a:r>
                        <a:rPr lang="en-CA" sz="1050" b="0" i="0" u="none" strike="noStrike" dirty="0">
                          <a:solidFill>
                            <a:srgbClr val="000000"/>
                          </a:solidFill>
                          <a:effectLst/>
                          <a:latin typeface="+mn-lt"/>
                        </a:rPr>
                        <a:t>+2.2 Points</a:t>
                      </a:r>
                    </a:p>
                  </a:txBody>
                  <a:tcPr marL="9525" marR="9525" marT="9525" marB="0" anchor="ctr"/>
                </a:tc>
                <a:tc>
                  <a:txBody>
                    <a:bodyPr/>
                    <a:lstStyle/>
                    <a:p>
                      <a:pPr algn="ctr" fontAlgn="b"/>
                      <a:r>
                        <a:rPr lang="en-CA" sz="1050" b="0" i="0" u="none" strike="noStrike" dirty="0">
                          <a:solidFill>
                            <a:srgbClr val="000000"/>
                          </a:solidFill>
                          <a:effectLst/>
                          <a:latin typeface="+mn-lt"/>
                        </a:rPr>
                        <a:t>+5.3 Points</a:t>
                      </a:r>
                    </a:p>
                  </a:txBody>
                  <a:tcPr marL="9525" marR="9525" marT="9525" marB="0" anchor="ctr"/>
                </a:tc>
                <a:extLst>
                  <a:ext uri="{0D108BD9-81ED-4DB2-BD59-A6C34878D82A}">
                    <a16:rowId xmlns:a16="http://schemas.microsoft.com/office/drawing/2014/main" val="2279587919"/>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Change (Percent Change)</a:t>
                      </a:r>
                    </a:p>
                  </a:txBody>
                  <a:tcPr anchor="ctr"/>
                </a:tc>
                <a:tc>
                  <a:txBody>
                    <a:bodyPr/>
                    <a:lstStyle/>
                    <a:p>
                      <a:pPr algn="ctr" fontAlgn="b"/>
                      <a:r>
                        <a:rPr lang="en-CA" sz="1050" b="0" i="0" u="none" strike="noStrike" dirty="0">
                          <a:solidFill>
                            <a:srgbClr val="000000"/>
                          </a:solidFill>
                          <a:effectLst/>
                          <a:latin typeface="+mn-lt"/>
                        </a:rPr>
                        <a:t>+1.4%</a:t>
                      </a:r>
                    </a:p>
                  </a:txBody>
                  <a:tcPr marL="9525" marR="9525" marT="9525" marB="0" anchor="ctr"/>
                </a:tc>
                <a:tc>
                  <a:txBody>
                    <a:bodyPr/>
                    <a:lstStyle/>
                    <a:p>
                      <a:pPr algn="ctr" fontAlgn="b"/>
                      <a:r>
                        <a:rPr lang="en-CA" sz="1050" b="0" i="0" u="none" strike="noStrike" dirty="0">
                          <a:solidFill>
                            <a:srgbClr val="000000"/>
                          </a:solidFill>
                          <a:effectLst/>
                          <a:latin typeface="+mn-lt"/>
                        </a:rPr>
                        <a:t>+3.4%</a:t>
                      </a:r>
                    </a:p>
                  </a:txBody>
                  <a:tcPr marL="9525" marR="9525" marT="9525" marB="0" anchor="ctr"/>
                </a:tc>
                <a:extLst>
                  <a:ext uri="{0D108BD9-81ED-4DB2-BD59-A6C34878D82A}">
                    <a16:rowId xmlns:a16="http://schemas.microsoft.com/office/drawing/2014/main" val="2647848216"/>
                  </a:ext>
                </a:extLst>
              </a:tr>
            </a:tbl>
          </a:graphicData>
        </a:graphic>
      </p:graphicFrame>
      <p:sp>
        <p:nvSpPr>
          <p:cNvPr id="10" name="TextBox 9">
            <a:extLst>
              <a:ext uri="{FF2B5EF4-FFF2-40B4-BE49-F238E27FC236}">
                <a16:creationId xmlns:a16="http://schemas.microsoft.com/office/drawing/2014/main" id="{2F19F380-AB29-3D4D-9CA3-5C6AF55DE799}"/>
              </a:ext>
            </a:extLst>
          </p:cNvPr>
          <p:cNvSpPr txBox="1"/>
          <p:nvPr/>
        </p:nvSpPr>
        <p:spPr>
          <a:xfrm>
            <a:off x="9444038" y="4512624"/>
            <a:ext cx="2102678" cy="1338828"/>
          </a:xfrm>
          <a:prstGeom prst="rect">
            <a:avLst/>
          </a:prstGeom>
          <a:noFill/>
          <a:ln>
            <a:solidFill>
              <a:schemeClr val="tx1"/>
            </a:solidFill>
          </a:ln>
        </p:spPr>
        <p:txBody>
          <a:bodyPr wrap="square" rtlCol="0" anchor="ctr">
            <a:spAutoFit/>
          </a:bodyPr>
          <a:lstStyle/>
          <a:p>
            <a:r>
              <a:rPr lang="en-CA" sz="900" b="1" dirty="0"/>
              <a:t>CUSR0000SAF112</a:t>
            </a:r>
          </a:p>
          <a:p>
            <a:r>
              <a:rPr lang="en-CA" sz="900" dirty="0"/>
              <a:t>Consumer Price Index for All Urban Consumers: Meats, Poultry, Fish, and Eggs in U.S. City Average</a:t>
            </a:r>
          </a:p>
          <a:p>
            <a:endParaRPr lang="en-CA" sz="900" dirty="0"/>
          </a:p>
          <a:p>
            <a:r>
              <a:rPr lang="en-CA" sz="900" b="1" dirty="0"/>
              <a:t>IRLTLT01CAM156N</a:t>
            </a:r>
            <a:endParaRPr lang="en-CA" sz="900" b="1" dirty="0">
              <a:solidFill>
                <a:srgbClr val="000000"/>
              </a:solidFill>
            </a:endParaRPr>
          </a:p>
          <a:p>
            <a:r>
              <a:rPr lang="en-CA" sz="900" dirty="0"/>
              <a:t>Long-Term Government Bond Yields: 10-year: Main (Including Benchmark) for Canada </a:t>
            </a:r>
          </a:p>
        </p:txBody>
      </p:sp>
    </p:spTree>
    <p:extLst>
      <p:ext uri="{BB962C8B-B14F-4D97-AF65-F5344CB8AC3E}">
        <p14:creationId xmlns:p14="http://schemas.microsoft.com/office/powerpoint/2010/main" val="4243023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23</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Fruit</a:t>
            </a:r>
          </a:p>
        </p:txBody>
      </p:sp>
      <p:pic>
        <p:nvPicPr>
          <p:cNvPr id="8" name="Graphic 7">
            <a:extLst>
              <a:ext uri="{FF2B5EF4-FFF2-40B4-BE49-F238E27FC236}">
                <a16:creationId xmlns:a16="http://schemas.microsoft.com/office/drawing/2014/main" id="{AE293B97-BC32-B54B-9598-04E5500D8EF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5491" y="1620078"/>
            <a:ext cx="9017000" cy="3352800"/>
          </a:xfrm>
          <a:prstGeom prst="rect">
            <a:avLst/>
          </a:prstGeom>
        </p:spPr>
      </p:pic>
      <p:graphicFrame>
        <p:nvGraphicFramePr>
          <p:cNvPr id="9" name="Table 12">
            <a:extLst>
              <a:ext uri="{FF2B5EF4-FFF2-40B4-BE49-F238E27FC236}">
                <a16:creationId xmlns:a16="http://schemas.microsoft.com/office/drawing/2014/main" id="{121AB333-89B8-5E4C-8F88-FA32CE2ED524}"/>
              </a:ext>
            </a:extLst>
          </p:cNvPr>
          <p:cNvGraphicFramePr>
            <a:graphicFrameLocks noGrp="1"/>
          </p:cNvGraphicFramePr>
          <p:nvPr>
            <p:extLst>
              <p:ext uri="{D42A27DB-BD31-4B8C-83A1-F6EECF244321}">
                <p14:modId xmlns:p14="http://schemas.microsoft.com/office/powerpoint/2010/main" val="2676550589"/>
              </p:ext>
            </p:extLst>
          </p:nvPr>
        </p:nvGraphicFramePr>
        <p:xfrm>
          <a:off x="9444038" y="1620078"/>
          <a:ext cx="2102679" cy="2787066"/>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fontAlgn="b"/>
                      <a:r>
                        <a:rPr lang="en-CA" sz="1050" b="0" i="0" u="none" strike="noStrike" dirty="0">
                          <a:solidFill>
                            <a:srgbClr val="000000"/>
                          </a:solidFill>
                          <a:effectLst/>
                          <a:latin typeface="+mn-lt"/>
                        </a:rPr>
                        <a:t>142.5</a:t>
                      </a:r>
                    </a:p>
                  </a:txBody>
                  <a:tcPr marL="9525" marR="9525" marT="9525" marB="0" anchor="ctr"/>
                </a:tc>
                <a:tc>
                  <a:txBody>
                    <a:bodyPr/>
                    <a:lstStyle/>
                    <a:p>
                      <a:pPr algn="ctr" fontAlgn="b"/>
                      <a:r>
                        <a:rPr lang="en-CA" sz="1050" b="0" i="0" u="none" strike="noStrike" dirty="0">
                          <a:solidFill>
                            <a:srgbClr val="000000"/>
                          </a:solidFill>
                          <a:effectLst/>
                          <a:latin typeface="+mn-lt"/>
                        </a:rPr>
                        <a:t>144.5</a:t>
                      </a:r>
                    </a:p>
                  </a:txBody>
                  <a:tcPr marL="9525" marR="9525" marT="9525" marB="0"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fontAlgn="b"/>
                      <a:r>
                        <a:rPr lang="en-CA" sz="1050" b="0" i="0" u="none" strike="noStrike" dirty="0">
                          <a:solidFill>
                            <a:srgbClr val="000000"/>
                          </a:solidFill>
                          <a:effectLst/>
                          <a:latin typeface="+mn-lt"/>
                        </a:rPr>
                        <a:t>147.6</a:t>
                      </a:r>
                    </a:p>
                  </a:txBody>
                  <a:tcPr marL="9525" marR="9525" marT="9525" marB="0" anchor="ctr"/>
                </a:tc>
                <a:tc>
                  <a:txBody>
                    <a:bodyPr/>
                    <a:lstStyle/>
                    <a:p>
                      <a:pPr algn="ctr" fontAlgn="b"/>
                      <a:r>
                        <a:rPr lang="en-CA" sz="1050" b="0" i="0" u="none" strike="noStrike" dirty="0">
                          <a:solidFill>
                            <a:srgbClr val="000000"/>
                          </a:solidFill>
                          <a:effectLst/>
                          <a:latin typeface="+mn-lt"/>
                        </a:rPr>
                        <a:t>159.1</a:t>
                      </a:r>
                    </a:p>
                  </a:txBody>
                  <a:tcPr marL="9525" marR="9525" marT="9525" marB="0" anchor="ctr"/>
                </a:tc>
                <a:extLst>
                  <a:ext uri="{0D108BD9-81ED-4DB2-BD59-A6C34878D82A}">
                    <a16:rowId xmlns:a16="http://schemas.microsoft.com/office/drawing/2014/main" val="1291119183"/>
                  </a:ext>
                </a:extLst>
              </a:tr>
              <a:tr h="548022">
                <a:tc>
                  <a:txBody>
                    <a:bodyPr/>
                    <a:lstStyle/>
                    <a:p>
                      <a:pPr algn="r"/>
                      <a:r>
                        <a:rPr lang="en-US" sz="1050" b="1" dirty="0"/>
                        <a:t>Change (Absolute Points)</a:t>
                      </a:r>
                    </a:p>
                  </a:txBody>
                  <a:tcPr anchor="ctr"/>
                </a:tc>
                <a:tc>
                  <a:txBody>
                    <a:bodyPr/>
                    <a:lstStyle/>
                    <a:p>
                      <a:pPr algn="ctr" fontAlgn="b"/>
                      <a:r>
                        <a:rPr lang="en-CA" sz="1050" b="0" i="0" u="none" strike="noStrike" dirty="0">
                          <a:solidFill>
                            <a:srgbClr val="000000"/>
                          </a:solidFill>
                          <a:effectLst/>
                          <a:latin typeface="+mn-lt"/>
                        </a:rPr>
                        <a:t>+5.1 Points</a:t>
                      </a:r>
                    </a:p>
                  </a:txBody>
                  <a:tcPr marL="9525" marR="9525" marT="9525" marB="0" anchor="ctr"/>
                </a:tc>
                <a:tc>
                  <a:txBody>
                    <a:bodyPr/>
                    <a:lstStyle/>
                    <a:p>
                      <a:pPr algn="ctr" fontAlgn="b"/>
                      <a:r>
                        <a:rPr lang="en-CA" sz="1050" b="0" i="0" u="none" strike="noStrike" dirty="0">
                          <a:solidFill>
                            <a:srgbClr val="000000"/>
                          </a:solidFill>
                          <a:effectLst/>
                          <a:latin typeface="+mn-lt"/>
                        </a:rPr>
                        <a:t>+14.6 Points</a:t>
                      </a:r>
                    </a:p>
                  </a:txBody>
                  <a:tcPr marL="9525" marR="9525" marT="9525" marB="0" anchor="ctr"/>
                </a:tc>
                <a:extLst>
                  <a:ext uri="{0D108BD9-81ED-4DB2-BD59-A6C34878D82A}">
                    <a16:rowId xmlns:a16="http://schemas.microsoft.com/office/drawing/2014/main" val="2279587919"/>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Change (Percent Change)</a:t>
                      </a:r>
                    </a:p>
                  </a:txBody>
                  <a:tcPr anchor="ctr"/>
                </a:tc>
                <a:tc>
                  <a:txBody>
                    <a:bodyPr/>
                    <a:lstStyle/>
                    <a:p>
                      <a:pPr algn="ctr" fontAlgn="b"/>
                      <a:r>
                        <a:rPr lang="en-CA" sz="1050" b="0" i="0" u="none" strike="noStrike" dirty="0">
                          <a:solidFill>
                            <a:srgbClr val="000000"/>
                          </a:solidFill>
                          <a:effectLst/>
                          <a:latin typeface="+mn-lt"/>
                        </a:rPr>
                        <a:t>+3.6%</a:t>
                      </a:r>
                    </a:p>
                  </a:txBody>
                  <a:tcPr marL="9525" marR="9525" marT="9525" marB="0" anchor="ctr"/>
                </a:tc>
                <a:tc>
                  <a:txBody>
                    <a:bodyPr/>
                    <a:lstStyle/>
                    <a:p>
                      <a:pPr algn="ctr" fontAlgn="b"/>
                      <a:r>
                        <a:rPr lang="en-CA" sz="1050" b="0" i="0" u="none" strike="noStrike" dirty="0">
                          <a:solidFill>
                            <a:srgbClr val="000000"/>
                          </a:solidFill>
                          <a:effectLst/>
                          <a:latin typeface="+mn-lt"/>
                        </a:rPr>
                        <a:t>+10.1%</a:t>
                      </a:r>
                    </a:p>
                  </a:txBody>
                  <a:tcPr marL="9525" marR="9525" marT="9525" marB="0" anchor="ctr"/>
                </a:tc>
                <a:extLst>
                  <a:ext uri="{0D108BD9-81ED-4DB2-BD59-A6C34878D82A}">
                    <a16:rowId xmlns:a16="http://schemas.microsoft.com/office/drawing/2014/main" val="846728519"/>
                  </a:ext>
                </a:extLst>
              </a:tr>
            </a:tbl>
          </a:graphicData>
        </a:graphic>
      </p:graphicFrame>
      <p:sp>
        <p:nvSpPr>
          <p:cNvPr id="10" name="TextBox 9">
            <a:extLst>
              <a:ext uri="{FF2B5EF4-FFF2-40B4-BE49-F238E27FC236}">
                <a16:creationId xmlns:a16="http://schemas.microsoft.com/office/drawing/2014/main" id="{E5729EF8-957E-B947-84A8-851602877A18}"/>
              </a:ext>
            </a:extLst>
          </p:cNvPr>
          <p:cNvSpPr txBox="1"/>
          <p:nvPr/>
        </p:nvSpPr>
        <p:spPr>
          <a:xfrm>
            <a:off x="9444038" y="4566924"/>
            <a:ext cx="2102678" cy="1200329"/>
          </a:xfrm>
          <a:prstGeom prst="rect">
            <a:avLst/>
          </a:prstGeom>
          <a:noFill/>
          <a:ln>
            <a:solidFill>
              <a:schemeClr val="tx1"/>
            </a:solidFill>
          </a:ln>
        </p:spPr>
        <p:txBody>
          <a:bodyPr wrap="square" rtlCol="0" anchor="ctr">
            <a:spAutoFit/>
          </a:bodyPr>
          <a:lstStyle/>
          <a:p>
            <a:r>
              <a:rPr lang="en-CA" sz="900" b="1" dirty="0"/>
              <a:t>CPALCY01CAM661N</a:t>
            </a:r>
          </a:p>
          <a:p>
            <a:r>
              <a:rPr lang="en-CA" sz="900" dirty="0"/>
              <a:t>Consumer Price Index: Total, All Items for Canada</a:t>
            </a:r>
            <a:endParaRPr lang="en-CA" sz="900" b="1" dirty="0">
              <a:solidFill>
                <a:srgbClr val="000000"/>
              </a:solidFill>
            </a:endParaRPr>
          </a:p>
          <a:p>
            <a:endParaRPr lang="en-CA" sz="900" b="1" dirty="0">
              <a:solidFill>
                <a:srgbClr val="000000"/>
              </a:solidFill>
            </a:endParaRPr>
          </a:p>
          <a:p>
            <a:r>
              <a:rPr lang="en-CA" sz="900" b="1" dirty="0"/>
              <a:t>CUSR0000SAF112</a:t>
            </a:r>
          </a:p>
          <a:p>
            <a:r>
              <a:rPr lang="en-CA" sz="900" dirty="0"/>
              <a:t>Consumer Price Index for All Urban Consumers: Meats, Poultry, Fish, and Eggs in U.S. City Average</a:t>
            </a:r>
          </a:p>
        </p:txBody>
      </p:sp>
    </p:spTree>
    <p:extLst>
      <p:ext uri="{BB962C8B-B14F-4D97-AF65-F5344CB8AC3E}">
        <p14:creationId xmlns:p14="http://schemas.microsoft.com/office/powerpoint/2010/main" val="177620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24</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Meat</a:t>
            </a:r>
          </a:p>
        </p:txBody>
      </p:sp>
      <p:pic>
        <p:nvPicPr>
          <p:cNvPr id="8" name="Graphic 7">
            <a:extLst>
              <a:ext uri="{FF2B5EF4-FFF2-40B4-BE49-F238E27FC236}">
                <a16:creationId xmlns:a16="http://schemas.microsoft.com/office/drawing/2014/main" id="{AE293B97-BC32-B54B-9598-04E5500D8EF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5491" y="1620078"/>
            <a:ext cx="9017000" cy="3352800"/>
          </a:xfrm>
          <a:prstGeom prst="rect">
            <a:avLst/>
          </a:prstGeom>
        </p:spPr>
      </p:pic>
      <p:graphicFrame>
        <p:nvGraphicFramePr>
          <p:cNvPr id="9" name="Table 12">
            <a:extLst>
              <a:ext uri="{FF2B5EF4-FFF2-40B4-BE49-F238E27FC236}">
                <a16:creationId xmlns:a16="http://schemas.microsoft.com/office/drawing/2014/main" id="{121AB333-89B8-5E4C-8F88-FA32CE2ED524}"/>
              </a:ext>
            </a:extLst>
          </p:cNvPr>
          <p:cNvGraphicFramePr>
            <a:graphicFrameLocks noGrp="1"/>
          </p:cNvGraphicFramePr>
          <p:nvPr>
            <p:extLst>
              <p:ext uri="{D42A27DB-BD31-4B8C-83A1-F6EECF244321}">
                <p14:modId xmlns:p14="http://schemas.microsoft.com/office/powerpoint/2010/main" val="2590244696"/>
              </p:ext>
            </p:extLst>
          </p:nvPr>
        </p:nvGraphicFramePr>
        <p:xfrm>
          <a:off x="9444038" y="1620078"/>
          <a:ext cx="2102679" cy="2787066"/>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fontAlgn="b"/>
                      <a:r>
                        <a:rPr lang="en-CA" sz="1050" b="0" i="0" u="none" strike="noStrike" dirty="0">
                          <a:solidFill>
                            <a:srgbClr val="000000"/>
                          </a:solidFill>
                          <a:effectLst/>
                          <a:latin typeface="+mn-lt"/>
                        </a:rPr>
                        <a:t>176.1</a:t>
                      </a:r>
                    </a:p>
                  </a:txBody>
                  <a:tcPr marL="9525" marR="9525" marT="9525" marB="0" anchor="ctr"/>
                </a:tc>
                <a:tc>
                  <a:txBody>
                    <a:bodyPr/>
                    <a:lstStyle/>
                    <a:p>
                      <a:pPr algn="ctr" fontAlgn="b"/>
                      <a:r>
                        <a:rPr lang="en-CA" sz="1050" b="0" i="0" u="none" strike="noStrike" dirty="0">
                          <a:solidFill>
                            <a:srgbClr val="000000"/>
                          </a:solidFill>
                          <a:effectLst/>
                          <a:latin typeface="+mn-lt"/>
                        </a:rPr>
                        <a:t>184.8</a:t>
                      </a:r>
                    </a:p>
                  </a:txBody>
                  <a:tcPr marL="9525" marR="9525" marT="9525" marB="0"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fontAlgn="b"/>
                      <a:r>
                        <a:rPr lang="en-CA" sz="1050" b="0" i="0" u="none" strike="noStrike" dirty="0">
                          <a:solidFill>
                            <a:srgbClr val="000000"/>
                          </a:solidFill>
                          <a:effectLst/>
                          <a:latin typeface="+mn-lt"/>
                        </a:rPr>
                        <a:t>184.7</a:t>
                      </a:r>
                    </a:p>
                  </a:txBody>
                  <a:tcPr marL="9525" marR="9525" marT="9525" marB="0" anchor="ctr"/>
                </a:tc>
                <a:tc>
                  <a:txBody>
                    <a:bodyPr/>
                    <a:lstStyle/>
                    <a:p>
                      <a:pPr algn="ctr" fontAlgn="b"/>
                      <a:r>
                        <a:rPr lang="en-CA" sz="1050" b="0" i="0" u="none" strike="noStrike" dirty="0">
                          <a:solidFill>
                            <a:srgbClr val="000000"/>
                          </a:solidFill>
                          <a:effectLst/>
                          <a:latin typeface="+mn-lt"/>
                        </a:rPr>
                        <a:t>189.9</a:t>
                      </a:r>
                    </a:p>
                  </a:txBody>
                  <a:tcPr marL="9525" marR="9525" marT="9525" marB="0" anchor="ctr"/>
                </a:tc>
                <a:extLst>
                  <a:ext uri="{0D108BD9-81ED-4DB2-BD59-A6C34878D82A}">
                    <a16:rowId xmlns:a16="http://schemas.microsoft.com/office/drawing/2014/main" val="1291119183"/>
                  </a:ext>
                </a:extLst>
              </a:tr>
              <a:tr h="548022">
                <a:tc>
                  <a:txBody>
                    <a:bodyPr/>
                    <a:lstStyle/>
                    <a:p>
                      <a:pPr algn="r"/>
                      <a:r>
                        <a:rPr lang="en-US" sz="1050" b="1" dirty="0"/>
                        <a:t>Change (Absolute Points)</a:t>
                      </a:r>
                    </a:p>
                  </a:txBody>
                  <a:tcPr anchor="ctr"/>
                </a:tc>
                <a:tc>
                  <a:txBody>
                    <a:bodyPr/>
                    <a:lstStyle/>
                    <a:p>
                      <a:pPr algn="ctr" fontAlgn="b"/>
                      <a:r>
                        <a:rPr lang="en-CA" sz="1050" b="0" i="0" u="none" strike="noStrike" dirty="0">
                          <a:solidFill>
                            <a:srgbClr val="000000"/>
                          </a:solidFill>
                          <a:effectLst/>
                          <a:latin typeface="+mn-lt"/>
                        </a:rPr>
                        <a:t>+8.6 Points</a:t>
                      </a:r>
                    </a:p>
                  </a:txBody>
                  <a:tcPr marL="9525" marR="9525" marT="9525" marB="0" anchor="ctr"/>
                </a:tc>
                <a:tc>
                  <a:txBody>
                    <a:bodyPr/>
                    <a:lstStyle/>
                    <a:p>
                      <a:pPr algn="ctr" fontAlgn="b"/>
                      <a:r>
                        <a:rPr lang="en-CA" sz="1050" b="0" i="0" u="none" strike="noStrike" dirty="0">
                          <a:solidFill>
                            <a:srgbClr val="000000"/>
                          </a:solidFill>
                          <a:effectLst/>
                          <a:latin typeface="+mn-lt"/>
                        </a:rPr>
                        <a:t>+5.1 Points</a:t>
                      </a:r>
                    </a:p>
                  </a:txBody>
                  <a:tcPr marL="9525" marR="9525" marT="9525" marB="0" anchor="ctr"/>
                </a:tc>
                <a:extLst>
                  <a:ext uri="{0D108BD9-81ED-4DB2-BD59-A6C34878D82A}">
                    <a16:rowId xmlns:a16="http://schemas.microsoft.com/office/drawing/2014/main" val="2279587919"/>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Change (Percent Change)</a:t>
                      </a:r>
                    </a:p>
                  </a:txBody>
                  <a:tcPr anchor="ctr"/>
                </a:tc>
                <a:tc>
                  <a:txBody>
                    <a:bodyPr/>
                    <a:lstStyle/>
                    <a:p>
                      <a:pPr algn="ctr" fontAlgn="b"/>
                      <a:r>
                        <a:rPr lang="en-CA" sz="1050" b="0" i="0" u="none" strike="noStrike" dirty="0">
                          <a:solidFill>
                            <a:srgbClr val="000000"/>
                          </a:solidFill>
                          <a:effectLst/>
                          <a:latin typeface="+mn-lt"/>
                        </a:rPr>
                        <a:t>+4.9%</a:t>
                      </a:r>
                    </a:p>
                  </a:txBody>
                  <a:tcPr marL="9525" marR="9525" marT="9525" marB="0" anchor="ctr"/>
                </a:tc>
                <a:tc>
                  <a:txBody>
                    <a:bodyPr/>
                    <a:lstStyle/>
                    <a:p>
                      <a:pPr algn="ctr" fontAlgn="b"/>
                      <a:r>
                        <a:rPr lang="en-CA" sz="1050" b="0" i="0" u="none" strike="noStrike" dirty="0">
                          <a:solidFill>
                            <a:srgbClr val="000000"/>
                          </a:solidFill>
                          <a:effectLst/>
                          <a:latin typeface="+mn-lt"/>
                        </a:rPr>
                        <a:t>+2.7%</a:t>
                      </a:r>
                    </a:p>
                  </a:txBody>
                  <a:tcPr marL="9525" marR="9525" marT="9525" marB="0" anchor="ctr"/>
                </a:tc>
                <a:extLst>
                  <a:ext uri="{0D108BD9-81ED-4DB2-BD59-A6C34878D82A}">
                    <a16:rowId xmlns:a16="http://schemas.microsoft.com/office/drawing/2014/main" val="4065129325"/>
                  </a:ext>
                </a:extLst>
              </a:tr>
            </a:tbl>
          </a:graphicData>
        </a:graphic>
      </p:graphicFrame>
      <p:sp>
        <p:nvSpPr>
          <p:cNvPr id="10" name="TextBox 9">
            <a:extLst>
              <a:ext uri="{FF2B5EF4-FFF2-40B4-BE49-F238E27FC236}">
                <a16:creationId xmlns:a16="http://schemas.microsoft.com/office/drawing/2014/main" id="{0C4366DE-AAE0-094A-887D-DF6A146D8921}"/>
              </a:ext>
            </a:extLst>
          </p:cNvPr>
          <p:cNvSpPr txBox="1"/>
          <p:nvPr/>
        </p:nvSpPr>
        <p:spPr>
          <a:xfrm>
            <a:off x="9444038" y="4591591"/>
            <a:ext cx="2102678" cy="646331"/>
          </a:xfrm>
          <a:prstGeom prst="rect">
            <a:avLst/>
          </a:prstGeom>
          <a:noFill/>
          <a:ln>
            <a:solidFill>
              <a:schemeClr val="tx1"/>
            </a:solidFill>
          </a:ln>
        </p:spPr>
        <p:txBody>
          <a:bodyPr wrap="square" rtlCol="0" anchor="ctr">
            <a:spAutoFit/>
          </a:bodyPr>
          <a:lstStyle/>
          <a:p>
            <a:r>
              <a:rPr lang="en-CA" sz="900" b="1" dirty="0"/>
              <a:t>CUSR0000SAF112</a:t>
            </a:r>
          </a:p>
          <a:p>
            <a:r>
              <a:rPr lang="en-CA" sz="900" dirty="0"/>
              <a:t>Consumer Price Index for All Urban Consumers: Meats, Poultry, Fish, and Eggs in U.S. City Average</a:t>
            </a:r>
          </a:p>
        </p:txBody>
      </p:sp>
    </p:spTree>
    <p:extLst>
      <p:ext uri="{BB962C8B-B14F-4D97-AF65-F5344CB8AC3E}">
        <p14:creationId xmlns:p14="http://schemas.microsoft.com/office/powerpoint/2010/main" val="2004359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25</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Other</a:t>
            </a:r>
          </a:p>
        </p:txBody>
      </p:sp>
      <p:pic>
        <p:nvPicPr>
          <p:cNvPr id="8" name="Graphic 7">
            <a:extLst>
              <a:ext uri="{FF2B5EF4-FFF2-40B4-BE49-F238E27FC236}">
                <a16:creationId xmlns:a16="http://schemas.microsoft.com/office/drawing/2014/main" id="{5F5A02E7-C7BB-2845-868C-E8890728A91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5491" y="1620078"/>
            <a:ext cx="9017000" cy="3352800"/>
          </a:xfrm>
          <a:prstGeom prst="rect">
            <a:avLst/>
          </a:prstGeom>
        </p:spPr>
      </p:pic>
      <p:graphicFrame>
        <p:nvGraphicFramePr>
          <p:cNvPr id="9" name="Table 12">
            <a:extLst>
              <a:ext uri="{FF2B5EF4-FFF2-40B4-BE49-F238E27FC236}">
                <a16:creationId xmlns:a16="http://schemas.microsoft.com/office/drawing/2014/main" id="{FC2CBC8A-D85F-0142-A93C-06CCA4485C32}"/>
              </a:ext>
            </a:extLst>
          </p:cNvPr>
          <p:cNvGraphicFramePr>
            <a:graphicFrameLocks noGrp="1"/>
          </p:cNvGraphicFramePr>
          <p:nvPr>
            <p:extLst>
              <p:ext uri="{D42A27DB-BD31-4B8C-83A1-F6EECF244321}">
                <p14:modId xmlns:p14="http://schemas.microsoft.com/office/powerpoint/2010/main" val="1015298175"/>
              </p:ext>
            </p:extLst>
          </p:nvPr>
        </p:nvGraphicFramePr>
        <p:xfrm>
          <a:off x="9444038" y="1620078"/>
          <a:ext cx="2102679" cy="2787066"/>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fontAlgn="b"/>
                      <a:r>
                        <a:rPr lang="en-CA" sz="1050" b="0" i="0" u="none" strike="noStrike" dirty="0">
                          <a:solidFill>
                            <a:srgbClr val="000000"/>
                          </a:solidFill>
                          <a:effectLst/>
                          <a:latin typeface="+mn-lt"/>
                        </a:rPr>
                        <a:t>141.4</a:t>
                      </a:r>
                    </a:p>
                  </a:txBody>
                  <a:tcPr marL="9525" marR="9525" marT="9525" marB="0" anchor="ctr"/>
                </a:tc>
                <a:tc>
                  <a:txBody>
                    <a:bodyPr/>
                    <a:lstStyle/>
                    <a:p>
                      <a:pPr algn="ctr" fontAlgn="b"/>
                      <a:r>
                        <a:rPr lang="en-CA" sz="1050" b="0" i="0" u="none" strike="noStrike" dirty="0">
                          <a:solidFill>
                            <a:srgbClr val="000000"/>
                          </a:solidFill>
                          <a:effectLst/>
                          <a:latin typeface="+mn-lt"/>
                        </a:rPr>
                        <a:t>144.3</a:t>
                      </a:r>
                    </a:p>
                  </a:txBody>
                  <a:tcPr marL="9525" marR="9525" marT="9525" marB="0"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fontAlgn="b"/>
                      <a:r>
                        <a:rPr lang="en-CA" sz="1050" b="0" i="0" u="none" strike="noStrike" dirty="0">
                          <a:solidFill>
                            <a:srgbClr val="000000"/>
                          </a:solidFill>
                          <a:effectLst/>
                          <a:latin typeface="+mn-lt"/>
                        </a:rPr>
                        <a:t>143.2</a:t>
                      </a:r>
                    </a:p>
                  </a:txBody>
                  <a:tcPr marL="9525" marR="9525" marT="9525" marB="0" anchor="ctr"/>
                </a:tc>
                <a:tc>
                  <a:txBody>
                    <a:bodyPr/>
                    <a:lstStyle/>
                    <a:p>
                      <a:pPr algn="ctr" fontAlgn="b"/>
                      <a:r>
                        <a:rPr lang="en-CA" sz="1050" b="0" i="0" u="none" strike="noStrike" dirty="0">
                          <a:solidFill>
                            <a:srgbClr val="000000"/>
                          </a:solidFill>
                          <a:effectLst/>
                          <a:latin typeface="+mn-lt"/>
                        </a:rPr>
                        <a:t>148.4</a:t>
                      </a:r>
                    </a:p>
                  </a:txBody>
                  <a:tcPr marL="9525" marR="9525" marT="9525" marB="0" anchor="ctr"/>
                </a:tc>
                <a:extLst>
                  <a:ext uri="{0D108BD9-81ED-4DB2-BD59-A6C34878D82A}">
                    <a16:rowId xmlns:a16="http://schemas.microsoft.com/office/drawing/2014/main" val="1291119183"/>
                  </a:ext>
                </a:extLst>
              </a:tr>
              <a:tr h="548022">
                <a:tc>
                  <a:txBody>
                    <a:bodyPr/>
                    <a:lstStyle/>
                    <a:p>
                      <a:pPr algn="r"/>
                      <a:r>
                        <a:rPr lang="en-US" sz="1050" b="1" dirty="0"/>
                        <a:t>Change (Absolute Points)</a:t>
                      </a:r>
                    </a:p>
                  </a:txBody>
                  <a:tcPr anchor="ctr"/>
                </a:tc>
                <a:tc>
                  <a:txBody>
                    <a:bodyPr/>
                    <a:lstStyle/>
                    <a:p>
                      <a:pPr algn="ctr" fontAlgn="b"/>
                      <a:r>
                        <a:rPr lang="en-CA" sz="1050" b="0" i="0" u="none" strike="noStrike" dirty="0">
                          <a:solidFill>
                            <a:srgbClr val="000000"/>
                          </a:solidFill>
                          <a:effectLst/>
                          <a:latin typeface="+mn-lt"/>
                        </a:rPr>
                        <a:t>+1.8 Points</a:t>
                      </a:r>
                    </a:p>
                  </a:txBody>
                  <a:tcPr marL="9525" marR="9525" marT="9525" marB="0" anchor="ctr"/>
                </a:tc>
                <a:tc>
                  <a:txBody>
                    <a:bodyPr/>
                    <a:lstStyle/>
                    <a:p>
                      <a:pPr algn="ctr" fontAlgn="b"/>
                      <a:r>
                        <a:rPr lang="en-CA" sz="1050" b="0" i="0" u="none" strike="noStrike" dirty="0">
                          <a:solidFill>
                            <a:srgbClr val="000000"/>
                          </a:solidFill>
                          <a:effectLst/>
                          <a:latin typeface="+mn-lt"/>
                        </a:rPr>
                        <a:t>+4.1 Points</a:t>
                      </a:r>
                    </a:p>
                  </a:txBody>
                  <a:tcPr marL="9525" marR="9525" marT="9525" marB="0" anchor="ctr"/>
                </a:tc>
                <a:extLst>
                  <a:ext uri="{0D108BD9-81ED-4DB2-BD59-A6C34878D82A}">
                    <a16:rowId xmlns:a16="http://schemas.microsoft.com/office/drawing/2014/main" val="2279587919"/>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Change (Percent Change)</a:t>
                      </a:r>
                    </a:p>
                  </a:txBody>
                  <a:tcPr anchor="ctr"/>
                </a:tc>
                <a:tc>
                  <a:txBody>
                    <a:bodyPr/>
                    <a:lstStyle/>
                    <a:p>
                      <a:pPr algn="ctr" fontAlgn="b"/>
                      <a:r>
                        <a:rPr lang="en-CA" sz="1050" b="0" i="0" u="none" strike="noStrike" dirty="0">
                          <a:solidFill>
                            <a:srgbClr val="000000"/>
                          </a:solidFill>
                          <a:effectLst/>
                          <a:latin typeface="+mn-lt"/>
                        </a:rPr>
                        <a:t>+1.3%</a:t>
                      </a:r>
                    </a:p>
                  </a:txBody>
                  <a:tcPr marL="9525" marR="9525" marT="9525" marB="0" anchor="ctr"/>
                </a:tc>
                <a:tc>
                  <a:txBody>
                    <a:bodyPr/>
                    <a:lstStyle/>
                    <a:p>
                      <a:pPr algn="ctr" fontAlgn="b"/>
                      <a:r>
                        <a:rPr lang="en-CA" sz="1050" b="0" i="0" u="none" strike="noStrike" dirty="0">
                          <a:solidFill>
                            <a:srgbClr val="000000"/>
                          </a:solidFill>
                          <a:effectLst/>
                          <a:latin typeface="+mn-lt"/>
                        </a:rPr>
                        <a:t>+2.8%</a:t>
                      </a:r>
                    </a:p>
                  </a:txBody>
                  <a:tcPr marL="9525" marR="9525" marT="9525" marB="0" anchor="ctr"/>
                </a:tc>
                <a:extLst>
                  <a:ext uri="{0D108BD9-81ED-4DB2-BD59-A6C34878D82A}">
                    <a16:rowId xmlns:a16="http://schemas.microsoft.com/office/drawing/2014/main" val="3999097937"/>
                  </a:ext>
                </a:extLst>
              </a:tr>
            </a:tbl>
          </a:graphicData>
        </a:graphic>
      </p:graphicFrame>
      <p:sp>
        <p:nvSpPr>
          <p:cNvPr id="10" name="TextBox 9">
            <a:extLst>
              <a:ext uri="{FF2B5EF4-FFF2-40B4-BE49-F238E27FC236}">
                <a16:creationId xmlns:a16="http://schemas.microsoft.com/office/drawing/2014/main" id="{03A5B91A-F8F5-3247-941A-593A25AC91AC}"/>
              </a:ext>
            </a:extLst>
          </p:cNvPr>
          <p:cNvSpPr txBox="1"/>
          <p:nvPr/>
        </p:nvSpPr>
        <p:spPr>
          <a:xfrm>
            <a:off x="9444037" y="4655250"/>
            <a:ext cx="2102679" cy="1061829"/>
          </a:xfrm>
          <a:prstGeom prst="rect">
            <a:avLst/>
          </a:prstGeom>
          <a:noFill/>
          <a:ln>
            <a:solidFill>
              <a:schemeClr val="tx1"/>
            </a:solidFill>
          </a:ln>
        </p:spPr>
        <p:txBody>
          <a:bodyPr wrap="square" rtlCol="0" anchor="ctr">
            <a:spAutoFit/>
          </a:bodyPr>
          <a:lstStyle/>
          <a:p>
            <a:r>
              <a:rPr lang="en-CA" sz="900" b="1" dirty="0"/>
              <a:t>CUSR0000SAF112</a:t>
            </a:r>
          </a:p>
          <a:p>
            <a:r>
              <a:rPr lang="en-CA" sz="900" dirty="0"/>
              <a:t>Consumer Price Index for All Urban Consumers: Meats, Poultry, Fish, and Eggs in U.S. City Average</a:t>
            </a:r>
          </a:p>
          <a:p>
            <a:endParaRPr lang="en-CA" sz="900" dirty="0"/>
          </a:p>
          <a:p>
            <a:r>
              <a:rPr lang="en-CA" sz="900" b="1" dirty="0"/>
              <a:t>VXOCLS</a:t>
            </a:r>
          </a:p>
          <a:p>
            <a:r>
              <a:rPr lang="en-CA" sz="900" dirty="0"/>
              <a:t>CBOE S&amp;P 100 Volatility Index: VXO</a:t>
            </a:r>
          </a:p>
        </p:txBody>
      </p:sp>
    </p:spTree>
    <p:extLst>
      <p:ext uri="{BB962C8B-B14F-4D97-AF65-F5344CB8AC3E}">
        <p14:creationId xmlns:p14="http://schemas.microsoft.com/office/powerpoint/2010/main" val="150487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26</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Vegetables</a:t>
            </a:r>
          </a:p>
        </p:txBody>
      </p:sp>
      <p:pic>
        <p:nvPicPr>
          <p:cNvPr id="8" name="Graphic 7">
            <a:extLst>
              <a:ext uri="{FF2B5EF4-FFF2-40B4-BE49-F238E27FC236}">
                <a16:creationId xmlns:a16="http://schemas.microsoft.com/office/drawing/2014/main" id="{76AC9AD4-C0BB-5649-90EC-7AD88BA56AD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5491" y="1620078"/>
            <a:ext cx="9017000" cy="3352800"/>
          </a:xfrm>
          <a:prstGeom prst="rect">
            <a:avLst/>
          </a:prstGeom>
        </p:spPr>
      </p:pic>
      <p:graphicFrame>
        <p:nvGraphicFramePr>
          <p:cNvPr id="9" name="Table 12">
            <a:extLst>
              <a:ext uri="{FF2B5EF4-FFF2-40B4-BE49-F238E27FC236}">
                <a16:creationId xmlns:a16="http://schemas.microsoft.com/office/drawing/2014/main" id="{539D672A-8199-0E4A-B17E-9CD475E92915}"/>
              </a:ext>
            </a:extLst>
          </p:cNvPr>
          <p:cNvGraphicFramePr>
            <a:graphicFrameLocks noGrp="1"/>
          </p:cNvGraphicFramePr>
          <p:nvPr>
            <p:extLst>
              <p:ext uri="{D42A27DB-BD31-4B8C-83A1-F6EECF244321}">
                <p14:modId xmlns:p14="http://schemas.microsoft.com/office/powerpoint/2010/main" val="3363648359"/>
              </p:ext>
            </p:extLst>
          </p:nvPr>
        </p:nvGraphicFramePr>
        <p:xfrm>
          <a:off x="9444038" y="1620078"/>
          <a:ext cx="2315839" cy="2763588"/>
        </p:xfrm>
        <a:graphic>
          <a:graphicData uri="http://schemas.openxmlformats.org/drawingml/2006/table">
            <a:tbl>
              <a:tblPr firstRow="1" bandRow="1">
                <a:tableStyleId>{5C22544A-7EE6-4342-B048-85BDC9FD1C3A}</a:tableStyleId>
              </a:tblPr>
              <a:tblGrid>
                <a:gridCol w="1175734">
                  <a:extLst>
                    <a:ext uri="{9D8B030D-6E8A-4147-A177-3AD203B41FA5}">
                      <a16:colId xmlns:a16="http://schemas.microsoft.com/office/drawing/2014/main" val="960116651"/>
                    </a:ext>
                  </a:extLst>
                </a:gridCol>
                <a:gridCol w="534386">
                  <a:extLst>
                    <a:ext uri="{9D8B030D-6E8A-4147-A177-3AD203B41FA5}">
                      <a16:colId xmlns:a16="http://schemas.microsoft.com/office/drawing/2014/main" val="1797729923"/>
                    </a:ext>
                  </a:extLst>
                </a:gridCol>
                <a:gridCol w="605719">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fontAlgn="b"/>
                      <a:r>
                        <a:rPr lang="en-CA" sz="1050" b="0" i="0" u="none" strike="noStrike" dirty="0">
                          <a:solidFill>
                            <a:srgbClr val="000000"/>
                          </a:solidFill>
                          <a:effectLst/>
                          <a:latin typeface="+mn-lt"/>
                        </a:rPr>
                        <a:t>155.4</a:t>
                      </a:r>
                    </a:p>
                  </a:txBody>
                  <a:tcPr marL="9525" marR="9525" marT="9525" marB="0" anchor="ctr"/>
                </a:tc>
                <a:tc>
                  <a:txBody>
                    <a:bodyPr/>
                    <a:lstStyle/>
                    <a:p>
                      <a:pPr algn="ctr" fontAlgn="b"/>
                      <a:r>
                        <a:rPr lang="en-CA" sz="1050" b="0" i="0" u="none" strike="noStrike" dirty="0">
                          <a:solidFill>
                            <a:srgbClr val="000000"/>
                          </a:solidFill>
                          <a:effectLst/>
                          <a:latin typeface="+mn-lt"/>
                        </a:rPr>
                        <a:t>163.8</a:t>
                      </a:r>
                    </a:p>
                  </a:txBody>
                  <a:tcPr marL="9525" marR="9525" marT="9525" marB="0"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fontAlgn="b"/>
                      <a:r>
                        <a:rPr lang="en-CA" sz="1050" b="0" i="0" u="none" strike="noStrike" dirty="0">
                          <a:solidFill>
                            <a:srgbClr val="000000"/>
                          </a:solidFill>
                          <a:effectLst/>
                          <a:latin typeface="+mn-lt"/>
                        </a:rPr>
                        <a:t>169.9</a:t>
                      </a:r>
                    </a:p>
                  </a:txBody>
                  <a:tcPr marL="9525" marR="9525" marT="9525" marB="0" anchor="ctr"/>
                </a:tc>
                <a:tc>
                  <a:txBody>
                    <a:bodyPr/>
                    <a:lstStyle/>
                    <a:p>
                      <a:pPr algn="ctr" fontAlgn="b"/>
                      <a:r>
                        <a:rPr lang="en-CA" sz="1050" b="0" i="0" u="none" strike="noStrike" dirty="0">
                          <a:solidFill>
                            <a:srgbClr val="000000"/>
                          </a:solidFill>
                          <a:effectLst/>
                          <a:latin typeface="+mn-lt"/>
                        </a:rPr>
                        <a:t>195.5</a:t>
                      </a:r>
                    </a:p>
                  </a:txBody>
                  <a:tcPr marL="9525" marR="9525" marT="9525" marB="0" anchor="ctr"/>
                </a:tc>
                <a:extLst>
                  <a:ext uri="{0D108BD9-81ED-4DB2-BD59-A6C34878D82A}">
                    <a16:rowId xmlns:a16="http://schemas.microsoft.com/office/drawing/2014/main" val="1291119183"/>
                  </a:ext>
                </a:extLst>
              </a:tr>
              <a:tr h="548022">
                <a:tc>
                  <a:txBody>
                    <a:bodyPr/>
                    <a:lstStyle/>
                    <a:p>
                      <a:pPr algn="r"/>
                      <a:r>
                        <a:rPr lang="en-US" sz="1050" b="1" dirty="0"/>
                        <a:t>Change (Absolute Points)</a:t>
                      </a:r>
                    </a:p>
                  </a:txBody>
                  <a:tcPr anchor="ctr"/>
                </a:tc>
                <a:tc>
                  <a:txBody>
                    <a:bodyPr/>
                    <a:lstStyle/>
                    <a:p>
                      <a:pPr algn="ctr" fontAlgn="b"/>
                      <a:r>
                        <a:rPr lang="en-CA" sz="1050" b="0" i="0" u="none" strike="noStrike" dirty="0">
                          <a:solidFill>
                            <a:srgbClr val="000000"/>
                          </a:solidFill>
                          <a:effectLst/>
                          <a:latin typeface="+mn-lt"/>
                        </a:rPr>
                        <a:t>+14.5 Points</a:t>
                      </a:r>
                    </a:p>
                  </a:txBody>
                  <a:tcPr marL="9525" marR="9525" marT="9525" marB="0" anchor="ctr"/>
                </a:tc>
                <a:tc>
                  <a:txBody>
                    <a:bodyPr/>
                    <a:lstStyle/>
                    <a:p>
                      <a:pPr algn="ctr" fontAlgn="b"/>
                      <a:r>
                        <a:rPr lang="en-CA" sz="1050" b="0" i="0" u="none" strike="noStrike" dirty="0">
                          <a:solidFill>
                            <a:srgbClr val="000000"/>
                          </a:solidFill>
                          <a:effectLst/>
                          <a:latin typeface="+mn-lt"/>
                        </a:rPr>
                        <a:t>+31.7 Points</a:t>
                      </a:r>
                    </a:p>
                  </a:txBody>
                  <a:tcPr marL="9525" marR="9525" marT="9525" marB="0" anchor="ctr"/>
                </a:tc>
                <a:extLst>
                  <a:ext uri="{0D108BD9-81ED-4DB2-BD59-A6C34878D82A}">
                    <a16:rowId xmlns:a16="http://schemas.microsoft.com/office/drawing/2014/main" val="2279587919"/>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Change (Percent Change)</a:t>
                      </a:r>
                    </a:p>
                    <a:p>
                      <a:pPr algn="r"/>
                      <a:endParaRPr lang="en-US" sz="1050" b="1" dirty="0"/>
                    </a:p>
                  </a:txBody>
                  <a:tcPr anchor="ctr"/>
                </a:tc>
                <a:tc>
                  <a:txBody>
                    <a:bodyPr/>
                    <a:lstStyle/>
                    <a:p>
                      <a:pPr algn="ctr" fontAlgn="b"/>
                      <a:r>
                        <a:rPr lang="en-CA" sz="1050" b="0" i="0" u="none" strike="noStrike" dirty="0">
                          <a:solidFill>
                            <a:srgbClr val="000000"/>
                          </a:solidFill>
                          <a:effectLst/>
                          <a:latin typeface="+mn-lt"/>
                        </a:rPr>
                        <a:t>+9.3%</a:t>
                      </a:r>
                    </a:p>
                  </a:txBody>
                  <a:tcPr marL="9525" marR="9525" marT="9525" marB="0" anchor="ctr"/>
                </a:tc>
                <a:tc>
                  <a:txBody>
                    <a:bodyPr/>
                    <a:lstStyle/>
                    <a:p>
                      <a:pPr algn="ctr" fontAlgn="b"/>
                      <a:r>
                        <a:rPr lang="en-CA" sz="1050" b="0" i="0" u="none" strike="noStrike" dirty="0">
                          <a:solidFill>
                            <a:srgbClr val="000000"/>
                          </a:solidFill>
                          <a:effectLst/>
                          <a:latin typeface="+mn-lt"/>
                        </a:rPr>
                        <a:t>+19.4%</a:t>
                      </a:r>
                    </a:p>
                  </a:txBody>
                  <a:tcPr marL="9525" marR="9525" marT="9525" marB="0" anchor="ctr"/>
                </a:tc>
                <a:extLst>
                  <a:ext uri="{0D108BD9-81ED-4DB2-BD59-A6C34878D82A}">
                    <a16:rowId xmlns:a16="http://schemas.microsoft.com/office/drawing/2014/main" val="4033376342"/>
                  </a:ext>
                </a:extLst>
              </a:tr>
            </a:tbl>
          </a:graphicData>
        </a:graphic>
      </p:graphicFrame>
      <p:sp>
        <p:nvSpPr>
          <p:cNvPr id="10" name="TextBox 9">
            <a:extLst>
              <a:ext uri="{FF2B5EF4-FFF2-40B4-BE49-F238E27FC236}">
                <a16:creationId xmlns:a16="http://schemas.microsoft.com/office/drawing/2014/main" id="{7C8FEFE9-D969-7145-B6CA-EA0394334134}"/>
              </a:ext>
            </a:extLst>
          </p:cNvPr>
          <p:cNvSpPr txBox="1"/>
          <p:nvPr/>
        </p:nvSpPr>
        <p:spPr>
          <a:xfrm>
            <a:off x="9444038" y="4728482"/>
            <a:ext cx="2073456" cy="1477328"/>
          </a:xfrm>
          <a:prstGeom prst="rect">
            <a:avLst/>
          </a:prstGeom>
          <a:noFill/>
          <a:ln>
            <a:solidFill>
              <a:schemeClr val="tx1"/>
            </a:solidFill>
          </a:ln>
        </p:spPr>
        <p:txBody>
          <a:bodyPr wrap="square" rtlCol="0" anchor="ctr">
            <a:spAutoFit/>
          </a:bodyPr>
          <a:lstStyle/>
          <a:p>
            <a:r>
              <a:rPr lang="en-CA" sz="900" b="1" dirty="0">
                <a:solidFill>
                  <a:srgbClr val="000000"/>
                </a:solidFill>
              </a:rPr>
              <a:t>CPGRLE01CAM657N</a:t>
            </a:r>
          </a:p>
          <a:p>
            <a:r>
              <a:rPr lang="en-CA" sz="900" dirty="0"/>
              <a:t>Consumer Price Index: OECD Groups: All Items Non-Food and Non-Energy for Canada</a:t>
            </a:r>
          </a:p>
          <a:p>
            <a:endParaRPr lang="en-CA" sz="900" dirty="0"/>
          </a:p>
          <a:p>
            <a:r>
              <a:rPr lang="en-CA" sz="900" b="1" dirty="0">
                <a:solidFill>
                  <a:srgbClr val="000000"/>
                </a:solidFill>
              </a:rPr>
              <a:t>DEXCAUS</a:t>
            </a:r>
          </a:p>
          <a:p>
            <a:r>
              <a:rPr lang="en-CA" sz="900" dirty="0"/>
              <a:t>Canada / U.S. Foreign Exchange Rate</a:t>
            </a:r>
          </a:p>
          <a:p>
            <a:endParaRPr lang="en-CA" sz="900" dirty="0"/>
          </a:p>
          <a:p>
            <a:r>
              <a:rPr lang="en-CA" sz="900" b="1" dirty="0">
                <a:solidFill>
                  <a:srgbClr val="000000"/>
                </a:solidFill>
              </a:rPr>
              <a:t>WILL5000IND</a:t>
            </a:r>
            <a:endParaRPr lang="en-CA" sz="900" b="1" dirty="0"/>
          </a:p>
          <a:p>
            <a:r>
              <a:rPr lang="en-CA" sz="900" dirty="0"/>
              <a:t>Wilshire 5000 Total Market Index</a:t>
            </a:r>
          </a:p>
        </p:txBody>
      </p:sp>
    </p:spTree>
    <p:extLst>
      <p:ext uri="{BB962C8B-B14F-4D97-AF65-F5344CB8AC3E}">
        <p14:creationId xmlns:p14="http://schemas.microsoft.com/office/powerpoint/2010/main" val="2822818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01DD-21B6-6141-8216-8FA0A9439218}"/>
              </a:ext>
            </a:extLst>
          </p:cNvPr>
          <p:cNvSpPr>
            <a:spLocks noGrp="1"/>
          </p:cNvSpPr>
          <p:nvPr>
            <p:ph type="title"/>
          </p:nvPr>
        </p:nvSpPr>
        <p:spPr/>
        <p:txBody>
          <a:bodyPr>
            <a:normAutofit/>
          </a:bodyPr>
          <a:lstStyle/>
          <a:p>
            <a:r>
              <a:rPr lang="en-US" dirty="0"/>
              <a:t>Supplementary Material</a:t>
            </a:r>
          </a:p>
        </p:txBody>
      </p:sp>
    </p:spTree>
    <p:extLst>
      <p:ext uri="{BB962C8B-B14F-4D97-AF65-F5344CB8AC3E}">
        <p14:creationId xmlns:p14="http://schemas.microsoft.com/office/powerpoint/2010/main" val="1580024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28</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Cross Validation Metrics (Best Models)</a:t>
            </a:r>
          </a:p>
        </p:txBody>
      </p:sp>
      <p:graphicFrame>
        <p:nvGraphicFramePr>
          <p:cNvPr id="8" name="Table 7">
            <a:extLst>
              <a:ext uri="{FF2B5EF4-FFF2-40B4-BE49-F238E27FC236}">
                <a16:creationId xmlns:a16="http://schemas.microsoft.com/office/drawing/2014/main" id="{97E9BAD9-5422-F546-810B-0D49E740EAB4}"/>
              </a:ext>
            </a:extLst>
          </p:cNvPr>
          <p:cNvGraphicFramePr>
            <a:graphicFrameLocks noGrp="1"/>
          </p:cNvGraphicFramePr>
          <p:nvPr>
            <p:extLst>
              <p:ext uri="{D42A27DB-BD31-4B8C-83A1-F6EECF244321}">
                <p14:modId xmlns:p14="http://schemas.microsoft.com/office/powerpoint/2010/main" val="2239036867"/>
              </p:ext>
            </p:extLst>
          </p:nvPr>
        </p:nvGraphicFramePr>
        <p:xfrm>
          <a:off x="400545" y="1125931"/>
          <a:ext cx="7542473" cy="4821720"/>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1804092000"/>
                    </a:ext>
                  </a:extLst>
                </a:gridCol>
                <a:gridCol w="3776869">
                  <a:extLst>
                    <a:ext uri="{9D8B030D-6E8A-4147-A177-3AD203B41FA5}">
                      <a16:colId xmlns:a16="http://schemas.microsoft.com/office/drawing/2014/main" val="452075329"/>
                    </a:ext>
                  </a:extLst>
                </a:gridCol>
                <a:gridCol w="1876173">
                  <a:extLst>
                    <a:ext uri="{9D8B030D-6E8A-4147-A177-3AD203B41FA5}">
                      <a16:colId xmlns:a16="http://schemas.microsoft.com/office/drawing/2014/main" val="941017535"/>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989153136"/>
                  </a:ext>
                </a:extLst>
              </a:tr>
              <a:tr h="142584">
                <a:tc>
                  <a:txBody>
                    <a:bodyPr/>
                    <a:lstStyle/>
                    <a:p>
                      <a:pPr algn="l" fontAlgn="b"/>
                      <a:r>
                        <a:rPr lang="en-CA" sz="1200" u="none" strike="noStrike" dirty="0">
                          <a:effectLst/>
                        </a:rPr>
                        <a:t>Bakery and cereal products (excluding baby food)</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['neuralprophet_202110_IRLTLT01CAM156N_nlags_36', 'nbeatsfredvars_202110', 'neuralprophet_202110_CUSR0000SAF112_nlags_24']</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1.40% (</a:t>
                      </a:r>
                      <a:r>
                        <a:rPr lang="en-CA" sz="1200" b="0" u="none" strike="noStrike" dirty="0">
                          <a:effectLst/>
                        </a:rPr>
                        <a:t>±</a:t>
                      </a:r>
                      <a:r>
                        <a:rPr lang="en-CA" sz="1200" u="none" strike="noStrike" dirty="0">
                          <a:effectLst/>
                        </a:rPr>
                        <a:t>0.88%)</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662861535"/>
                  </a:ext>
                </a:extLst>
              </a:tr>
              <a:tr h="142584">
                <a:tc>
                  <a:txBody>
                    <a:bodyPr/>
                    <a:lstStyle/>
                    <a:p>
                      <a:pPr algn="l" fontAlgn="b"/>
                      <a:r>
                        <a:rPr lang="en-CA" sz="1200" u="none" strike="noStrike" dirty="0">
                          <a:effectLst/>
                        </a:rPr>
                        <a:t>Dairy products and eggs</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['neuralprophet_202110_CUSR0000SAF112_nlags_48', 'nbeats_202110']</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1.55% (</a:t>
                      </a:r>
                      <a:r>
                        <a:rPr lang="en-CA" sz="1200" b="0" u="none" strike="noStrike" dirty="0">
                          <a:effectLst/>
                        </a:rPr>
                        <a:t>±</a:t>
                      </a:r>
                      <a:r>
                        <a:rPr lang="en-CA" sz="1200" u="none" strike="noStrike" dirty="0">
                          <a:effectLst/>
                        </a:rPr>
                        <a:t>0.53%)</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316003975"/>
                  </a:ext>
                </a:extLst>
              </a:tr>
              <a:tr h="142584">
                <a:tc>
                  <a:txBody>
                    <a:bodyPr/>
                    <a:lstStyle/>
                    <a:p>
                      <a:pPr algn="l" fontAlgn="b"/>
                      <a:r>
                        <a:rPr lang="en-CA" sz="1200" u="none" strike="noStrike" dirty="0">
                          <a:effectLst/>
                        </a:rPr>
                        <a:t>Fish, seafood and other marine products</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['neuralprophet_202110_CUSR0000SAF113_nlags_48', 'nbeats_202110', 'neuralprophet_202110_QCAR368BIS_nlags_60']</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1.09% (</a:t>
                      </a:r>
                      <a:r>
                        <a:rPr lang="en-CA" sz="1200" b="0" u="none" strike="noStrike" dirty="0">
                          <a:effectLst/>
                        </a:rPr>
                        <a:t>±</a:t>
                      </a:r>
                      <a:r>
                        <a:rPr lang="en-CA" sz="1200" u="none" strike="noStrike" dirty="0">
                          <a:effectLst/>
                        </a:rPr>
                        <a:t>0.20%)</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3724205589"/>
                  </a:ext>
                </a:extLst>
              </a:tr>
              <a:tr h="142584">
                <a:tc>
                  <a:txBody>
                    <a:bodyPr/>
                    <a:lstStyle/>
                    <a:p>
                      <a:pPr algn="l" fontAlgn="b"/>
                      <a:r>
                        <a:rPr lang="en-CA" sz="1200" u="none" strike="noStrike" dirty="0">
                          <a:effectLst/>
                        </a:rPr>
                        <a:t>Food purchased from restaurants</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['nbeatsfredvars_202110', 'nbeats_202110', 'neuralprophet_202110_WILL5000IND_nlags_36']</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0.61% (</a:t>
                      </a:r>
                      <a:r>
                        <a:rPr lang="en-CA" sz="1200" b="0" u="none" strike="noStrike" dirty="0">
                          <a:effectLst/>
                        </a:rPr>
                        <a:t>±0.37%)</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3454462335"/>
                  </a:ext>
                </a:extLst>
              </a:tr>
              <a:tr h="142584">
                <a:tc>
                  <a:txBody>
                    <a:bodyPr/>
                    <a:lstStyle/>
                    <a:p>
                      <a:pPr algn="l" fontAlgn="b"/>
                      <a:r>
                        <a:rPr lang="en-CA" sz="1200" u="none" strike="noStrike" dirty="0">
                          <a:effectLst/>
                        </a:rPr>
                        <a:t>Food</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['nbeatsfredvars_202110', 'neuralprophet_202110_CUSR0000SAF112_nlags_24', 'neuralprophet_202110_IRLTLT01CAM156N_nlags_60']</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0.76% (</a:t>
                      </a:r>
                      <a:r>
                        <a:rPr lang="en-CA" sz="1200" b="0" u="none" strike="noStrike" dirty="0">
                          <a:effectLst/>
                        </a:rPr>
                        <a:t>±0.26%)</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985773537"/>
                  </a:ext>
                </a:extLst>
              </a:tr>
              <a:tr h="142584">
                <a:tc>
                  <a:txBody>
                    <a:bodyPr/>
                    <a:lstStyle/>
                    <a:p>
                      <a:pPr algn="l" fontAlgn="b"/>
                      <a:r>
                        <a:rPr lang="en-CA" sz="1200" u="none" strike="noStrike" dirty="0">
                          <a:effectLst/>
                        </a:rPr>
                        <a:t>Fruit, fruit preparations and nuts</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['neuralprophet_202110_CUSR0000SAF112_nlags_24', 'neuralprophet_202110_CUSR0000SAF112_nlags_36', 'neuralprophet_202110_CPALCY01CAM661N_nlags_24']</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2.04% (</a:t>
                      </a:r>
                      <a:r>
                        <a:rPr lang="en-CA" sz="1200" b="0" u="none" strike="noStrike" dirty="0">
                          <a:effectLst/>
                        </a:rPr>
                        <a:t>±</a:t>
                      </a:r>
                      <a:r>
                        <a:rPr lang="en-CA" sz="1200" u="none" strike="noStrike" dirty="0">
                          <a:effectLst/>
                        </a:rPr>
                        <a:t>0.71%)</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314860577"/>
                  </a:ext>
                </a:extLst>
              </a:tr>
              <a:tr h="142584">
                <a:tc>
                  <a:txBody>
                    <a:bodyPr/>
                    <a:lstStyle/>
                    <a:p>
                      <a:pPr algn="l" fontAlgn="b"/>
                      <a:r>
                        <a:rPr lang="en-CA" sz="1200" u="none" strike="noStrike" dirty="0">
                          <a:effectLst/>
                        </a:rPr>
                        <a:t>Meat</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['nbeatsfredvars_202110', 'neuralprophet_202110_CUSR0000SAF112_nlags_24', 'nbeats_202110']</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2.62% (</a:t>
                      </a:r>
                      <a:r>
                        <a:rPr lang="en-CA" sz="1200" b="0" u="none" strike="noStrike" dirty="0">
                          <a:effectLst/>
                        </a:rPr>
                        <a:t>±</a:t>
                      </a:r>
                      <a:r>
                        <a:rPr lang="en-CA" sz="1200" u="none" strike="noStrike" dirty="0">
                          <a:effectLst/>
                        </a:rPr>
                        <a:t>1.10%)</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3697975427"/>
                  </a:ext>
                </a:extLst>
              </a:tr>
              <a:tr h="142584">
                <a:tc>
                  <a:txBody>
                    <a:bodyPr/>
                    <a:lstStyle/>
                    <a:p>
                      <a:pPr algn="l" fontAlgn="b"/>
                      <a:r>
                        <a:rPr lang="en-CA" sz="1200" u="none" strike="noStrike" dirty="0">
                          <a:effectLst/>
                        </a:rPr>
                        <a:t>Other food products and non-alcoholic beverages</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['neuralprophet_202110_VXOCLS_nlags_36', 'neuralprophet_202110_CUSR0000SAF112_nlags_24', 'prophet_202110']</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0.86% (</a:t>
                      </a:r>
                      <a:r>
                        <a:rPr lang="en-CA" sz="1200" b="0" u="none" strike="noStrike" dirty="0">
                          <a:effectLst/>
                        </a:rPr>
                        <a:t>±0.39%)</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4194175629"/>
                  </a:ext>
                </a:extLst>
              </a:tr>
              <a:tr h="142584">
                <a:tc>
                  <a:txBody>
                    <a:bodyPr/>
                    <a:lstStyle/>
                    <a:p>
                      <a:pPr algn="l" fontAlgn="b"/>
                      <a:r>
                        <a:rPr lang="en-CA" sz="1200" u="none" strike="noStrike" dirty="0">
                          <a:effectLst/>
                        </a:rPr>
                        <a:t>Vegetables and vegetable preparations</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['neuralprophet_202110_DEXCAUS_nlags_24', 'neuralprophet_202110_WILL5000IND_nlags_60', 'neuralprophet_202110_CPGRLE01CAM657N_nlags_60']</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2.94% (</a:t>
                      </a:r>
                      <a:r>
                        <a:rPr lang="en-CA" sz="1200" b="0" u="none" strike="noStrike" dirty="0">
                          <a:effectLst/>
                        </a:rPr>
                        <a:t>±1.16%)</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56131938"/>
                  </a:ext>
                </a:extLst>
              </a:tr>
            </a:tbl>
          </a:graphicData>
        </a:graphic>
      </p:graphicFrame>
      <p:sp>
        <p:nvSpPr>
          <p:cNvPr id="9" name="TextBox 8">
            <a:extLst>
              <a:ext uri="{FF2B5EF4-FFF2-40B4-BE49-F238E27FC236}">
                <a16:creationId xmlns:a16="http://schemas.microsoft.com/office/drawing/2014/main" id="{E07AFD0E-7AA7-EC44-89FA-1767A9998172}"/>
              </a:ext>
            </a:extLst>
          </p:cNvPr>
          <p:cNvSpPr txBox="1"/>
          <p:nvPr/>
        </p:nvSpPr>
        <p:spPr>
          <a:xfrm>
            <a:off x="8396577" y="872337"/>
            <a:ext cx="3490622" cy="5170646"/>
          </a:xfrm>
          <a:prstGeom prst="rect">
            <a:avLst/>
          </a:prstGeom>
          <a:noFill/>
          <a:ln>
            <a:solidFill>
              <a:schemeClr val="tx1"/>
            </a:solidFill>
          </a:ln>
        </p:spPr>
        <p:txBody>
          <a:bodyPr wrap="square" rtlCol="0" anchor="ctr">
            <a:spAutoFit/>
          </a:bodyPr>
          <a:lstStyle/>
          <a:p>
            <a:r>
              <a:rPr lang="en-CA" sz="1100" b="1" dirty="0"/>
              <a:t>CPALCY01CAM661N</a:t>
            </a:r>
          </a:p>
          <a:p>
            <a:r>
              <a:rPr lang="en-CA" sz="1100" dirty="0"/>
              <a:t>Consumer Price Index: Total, All Items for Canada</a:t>
            </a:r>
            <a:endParaRPr lang="en-CA" sz="1100" b="1" dirty="0">
              <a:solidFill>
                <a:srgbClr val="000000"/>
              </a:solidFill>
            </a:endParaRPr>
          </a:p>
          <a:p>
            <a:endParaRPr lang="en-CA" sz="1100" b="1" dirty="0">
              <a:solidFill>
                <a:srgbClr val="000000"/>
              </a:solidFill>
            </a:endParaRPr>
          </a:p>
          <a:p>
            <a:r>
              <a:rPr lang="en-CA" sz="1100" b="1" dirty="0"/>
              <a:t>CUSR0000SAF112</a:t>
            </a:r>
          </a:p>
          <a:p>
            <a:r>
              <a:rPr lang="en-CA" sz="1100" dirty="0"/>
              <a:t>Consumer Price Index for All Urban Consumers: Meats, Poultry, Fish, and Eggs in U.S. City Average</a:t>
            </a:r>
          </a:p>
          <a:p>
            <a:endParaRPr lang="en-CA" sz="1100" dirty="0">
              <a:solidFill>
                <a:srgbClr val="000000"/>
              </a:solidFill>
            </a:endParaRPr>
          </a:p>
          <a:p>
            <a:r>
              <a:rPr lang="en-CA" sz="1100" b="1" dirty="0"/>
              <a:t>CUSR0000SAF113</a:t>
            </a:r>
            <a:endParaRPr lang="en-CA" sz="1100" b="1" dirty="0">
              <a:solidFill>
                <a:srgbClr val="000000"/>
              </a:solidFill>
            </a:endParaRPr>
          </a:p>
          <a:p>
            <a:r>
              <a:rPr lang="en-CA" sz="1100" dirty="0"/>
              <a:t>Consumer Price Index for All Urban Consumers: Fruits and Vegetables in U.S. City Average</a:t>
            </a:r>
          </a:p>
          <a:p>
            <a:endParaRPr lang="en-CA" sz="1100" b="1" dirty="0">
              <a:solidFill>
                <a:srgbClr val="000000"/>
              </a:solidFill>
            </a:endParaRPr>
          </a:p>
          <a:p>
            <a:r>
              <a:rPr lang="en-CA" sz="1100" b="1" dirty="0">
                <a:solidFill>
                  <a:srgbClr val="000000"/>
                </a:solidFill>
              </a:rPr>
              <a:t>CPGRLE01CAM657N</a:t>
            </a:r>
          </a:p>
          <a:p>
            <a:r>
              <a:rPr lang="en-CA" sz="1100" dirty="0"/>
              <a:t>Consumer Price Index: OECD Groups: All Items Non-Food and Non-Energy for Canada</a:t>
            </a:r>
          </a:p>
          <a:p>
            <a:endParaRPr lang="en-CA" sz="1100" b="1" dirty="0">
              <a:solidFill>
                <a:srgbClr val="000000"/>
              </a:solidFill>
            </a:endParaRPr>
          </a:p>
          <a:p>
            <a:r>
              <a:rPr lang="en-CA" sz="1100" b="1" dirty="0">
                <a:solidFill>
                  <a:srgbClr val="000000"/>
                </a:solidFill>
              </a:rPr>
              <a:t>DEXCAUS</a:t>
            </a:r>
          </a:p>
          <a:p>
            <a:r>
              <a:rPr lang="en-CA" sz="1100" dirty="0"/>
              <a:t>Canada / U.S. Foreign Exchange Rate</a:t>
            </a:r>
            <a:endParaRPr lang="en-CA" sz="1100" b="1" dirty="0"/>
          </a:p>
          <a:p>
            <a:endParaRPr lang="en-CA" sz="1100" dirty="0"/>
          </a:p>
          <a:p>
            <a:r>
              <a:rPr lang="en-CA" sz="1100" b="1" dirty="0"/>
              <a:t>IRLTLT01CAM156N</a:t>
            </a:r>
            <a:endParaRPr lang="en-CA" sz="1100" b="1" dirty="0">
              <a:solidFill>
                <a:srgbClr val="000000"/>
              </a:solidFill>
            </a:endParaRPr>
          </a:p>
          <a:p>
            <a:r>
              <a:rPr lang="en-CA" sz="1100" dirty="0"/>
              <a:t>Long-Term Government Bond Yields: 10-year: Main (Including Benchmark) for Canada </a:t>
            </a:r>
          </a:p>
          <a:p>
            <a:endParaRPr lang="en-CA" sz="1100" dirty="0"/>
          </a:p>
          <a:p>
            <a:r>
              <a:rPr lang="en-CA" sz="1100" b="1" dirty="0"/>
              <a:t>QCAR368BIS</a:t>
            </a:r>
          </a:p>
          <a:p>
            <a:r>
              <a:rPr lang="en-CA" sz="1100" dirty="0"/>
              <a:t>Real Residential Property Prices for Canada</a:t>
            </a:r>
            <a:endParaRPr lang="en-CA" sz="1100" b="1" dirty="0"/>
          </a:p>
          <a:p>
            <a:endParaRPr lang="en-CA" sz="1100" dirty="0"/>
          </a:p>
          <a:p>
            <a:r>
              <a:rPr lang="en-CA" sz="1100" b="1" dirty="0"/>
              <a:t>VXOCLS</a:t>
            </a:r>
          </a:p>
          <a:p>
            <a:r>
              <a:rPr lang="en-CA" sz="1100" dirty="0"/>
              <a:t>CBOE S&amp;P 100 Volatility Index: VXO</a:t>
            </a:r>
          </a:p>
          <a:p>
            <a:endParaRPr lang="en-CA" sz="1100" dirty="0"/>
          </a:p>
          <a:p>
            <a:r>
              <a:rPr lang="en-CA" sz="1100" b="1" dirty="0">
                <a:solidFill>
                  <a:srgbClr val="000000"/>
                </a:solidFill>
              </a:rPr>
              <a:t>WILL5000IND</a:t>
            </a:r>
            <a:endParaRPr lang="en-CA" sz="1100" b="1" dirty="0"/>
          </a:p>
          <a:p>
            <a:r>
              <a:rPr lang="en-CA" sz="1100" dirty="0"/>
              <a:t>Wilshire 5000 Total Market Index</a:t>
            </a:r>
          </a:p>
        </p:txBody>
      </p:sp>
      <p:sp>
        <p:nvSpPr>
          <p:cNvPr id="10" name="TextBox 9">
            <a:extLst>
              <a:ext uri="{FF2B5EF4-FFF2-40B4-BE49-F238E27FC236}">
                <a16:creationId xmlns:a16="http://schemas.microsoft.com/office/drawing/2014/main" id="{2FF4CCDE-D855-8F49-8FA8-116F1E7FA38E}"/>
              </a:ext>
            </a:extLst>
          </p:cNvPr>
          <p:cNvSpPr txBox="1"/>
          <p:nvPr/>
        </p:nvSpPr>
        <p:spPr>
          <a:xfrm>
            <a:off x="400545" y="766802"/>
            <a:ext cx="7646452" cy="369332"/>
          </a:xfrm>
          <a:prstGeom prst="rect">
            <a:avLst/>
          </a:prstGeom>
          <a:noFill/>
        </p:spPr>
        <p:txBody>
          <a:bodyPr wrap="none" rtlCol="0">
            <a:spAutoFit/>
          </a:bodyPr>
          <a:lstStyle/>
          <a:p>
            <a:r>
              <a:rPr lang="en-US" dirty="0"/>
              <a:t>Mean and Standard Deviation of MAPE Over Last 6 Simulated Forecast Years</a:t>
            </a:r>
          </a:p>
        </p:txBody>
      </p:sp>
    </p:spTree>
    <p:extLst>
      <p:ext uri="{BB962C8B-B14F-4D97-AF65-F5344CB8AC3E}">
        <p14:creationId xmlns:p14="http://schemas.microsoft.com/office/powerpoint/2010/main" val="2143431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29</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Bakery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2256440855"/>
              </p:ext>
            </p:extLst>
          </p:nvPr>
        </p:nvGraphicFramePr>
        <p:xfrm>
          <a:off x="2324761" y="4959806"/>
          <a:ext cx="7542473" cy="74488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Bakery and cereal products (excluding baby food)</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['neuralprophet_202110_IRLTLT01CAM156N_nlags_36', 'nbeatsfredvars_202110', 'neuralprophet_202110_CUSR0000SAF112_nlags_24']</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1.40% (</a:t>
                      </a:r>
                      <a:r>
                        <a:rPr lang="en-CA" sz="1200" b="0" u="none" strike="noStrike" dirty="0">
                          <a:effectLst/>
                        </a:rPr>
                        <a:t>±</a:t>
                      </a:r>
                      <a:r>
                        <a:rPr lang="en-CA" sz="1200" u="none" strike="noStrike" dirty="0">
                          <a:effectLst/>
                        </a:rPr>
                        <a:t>0.88%)</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
        <p:nvSpPr>
          <p:cNvPr id="10" name="TextBox 9">
            <a:extLst>
              <a:ext uri="{FF2B5EF4-FFF2-40B4-BE49-F238E27FC236}">
                <a16:creationId xmlns:a16="http://schemas.microsoft.com/office/drawing/2014/main" id="{F7C16BC3-9E98-D64C-85A7-271F7A8D3876}"/>
              </a:ext>
            </a:extLst>
          </p:cNvPr>
          <p:cNvSpPr txBox="1"/>
          <p:nvPr/>
        </p:nvSpPr>
        <p:spPr>
          <a:xfrm>
            <a:off x="10672990" y="1946168"/>
            <a:ext cx="1282701" cy="1892826"/>
          </a:xfrm>
          <a:prstGeom prst="rect">
            <a:avLst/>
          </a:prstGeom>
          <a:noFill/>
          <a:ln>
            <a:solidFill>
              <a:schemeClr val="tx1"/>
            </a:solidFill>
          </a:ln>
        </p:spPr>
        <p:txBody>
          <a:bodyPr wrap="square" rtlCol="0" anchor="ctr">
            <a:spAutoFit/>
          </a:bodyPr>
          <a:lstStyle/>
          <a:p>
            <a:r>
              <a:rPr lang="en-CA" sz="900" b="1" dirty="0"/>
              <a:t>CUSR0000SAF112</a:t>
            </a:r>
          </a:p>
          <a:p>
            <a:r>
              <a:rPr lang="en-CA" sz="900" dirty="0"/>
              <a:t>Consumer Price Index for All Urban Consumers: Meats, Poultry, Fish, and Eggs in U.S. City Average</a:t>
            </a:r>
          </a:p>
          <a:p>
            <a:endParaRPr lang="en-CA" sz="900" dirty="0"/>
          </a:p>
          <a:p>
            <a:r>
              <a:rPr lang="en-CA" sz="900" b="1" dirty="0"/>
              <a:t>IRLTLT01CAM156N</a:t>
            </a:r>
            <a:endParaRPr lang="en-CA" sz="900" b="1" dirty="0">
              <a:solidFill>
                <a:srgbClr val="000000"/>
              </a:solidFill>
            </a:endParaRPr>
          </a:p>
          <a:p>
            <a:r>
              <a:rPr lang="en-CA" sz="900" dirty="0"/>
              <a:t>Long-Term Government Bond Yields: 10-year: Main (Including Benchmark) for Canada </a:t>
            </a:r>
          </a:p>
        </p:txBody>
      </p:sp>
    </p:spTree>
    <p:extLst>
      <p:ext uri="{BB962C8B-B14F-4D97-AF65-F5344CB8AC3E}">
        <p14:creationId xmlns:p14="http://schemas.microsoft.com/office/powerpoint/2010/main" val="2641323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596985-9CEA-824D-A5EB-012BA1C58FFA}"/>
              </a:ext>
            </a:extLst>
          </p:cNvPr>
          <p:cNvSpPr>
            <a:spLocks noGrp="1"/>
          </p:cNvSpPr>
          <p:nvPr>
            <p:ph type="sldNum" sz="quarter" idx="4"/>
          </p:nvPr>
        </p:nvSpPr>
        <p:spPr/>
        <p:txBody>
          <a:bodyPr/>
          <a:lstStyle/>
          <a:p>
            <a:fld id="{271D2DB9-47EE-2341-8394-DF3DB0897D12}" type="slidenum">
              <a:rPr lang="en-US" smtClean="0"/>
              <a:pPr/>
              <a:t>3</a:t>
            </a:fld>
            <a:endParaRPr lang="en-US" dirty="0"/>
          </a:p>
        </p:txBody>
      </p:sp>
      <p:sp>
        <p:nvSpPr>
          <p:cNvPr id="3" name="Title 2">
            <a:extLst>
              <a:ext uri="{FF2B5EF4-FFF2-40B4-BE49-F238E27FC236}">
                <a16:creationId xmlns:a16="http://schemas.microsoft.com/office/drawing/2014/main" id="{CF2BB82A-F455-8C41-BE22-5780FE1E1699}"/>
              </a:ext>
            </a:extLst>
          </p:cNvPr>
          <p:cNvSpPr>
            <a:spLocks noGrp="1"/>
          </p:cNvSpPr>
          <p:nvPr>
            <p:ph type="title"/>
          </p:nvPr>
        </p:nvSpPr>
        <p:spPr/>
        <p:txBody>
          <a:bodyPr>
            <a:normAutofit fontScale="90000"/>
          </a:bodyPr>
          <a:lstStyle/>
          <a:p>
            <a:r>
              <a:rPr lang="en-US" dirty="0"/>
              <a:t>2021 Forecast Review</a:t>
            </a:r>
          </a:p>
        </p:txBody>
      </p:sp>
      <p:graphicFrame>
        <p:nvGraphicFramePr>
          <p:cNvPr id="5" name="Table 4">
            <a:extLst>
              <a:ext uri="{FF2B5EF4-FFF2-40B4-BE49-F238E27FC236}">
                <a16:creationId xmlns:a16="http://schemas.microsoft.com/office/drawing/2014/main" id="{D2DFE649-9959-2640-A093-3D95777B7A32}"/>
              </a:ext>
            </a:extLst>
          </p:cNvPr>
          <p:cNvGraphicFramePr>
            <a:graphicFrameLocks noGrp="1"/>
          </p:cNvGraphicFramePr>
          <p:nvPr>
            <p:extLst>
              <p:ext uri="{D42A27DB-BD31-4B8C-83A1-F6EECF244321}">
                <p14:modId xmlns:p14="http://schemas.microsoft.com/office/powerpoint/2010/main" val="1434014497"/>
              </p:ext>
            </p:extLst>
          </p:nvPr>
        </p:nvGraphicFramePr>
        <p:xfrm>
          <a:off x="2197373" y="832250"/>
          <a:ext cx="7797249" cy="5420187"/>
        </p:xfrm>
        <a:graphic>
          <a:graphicData uri="http://schemas.openxmlformats.org/drawingml/2006/table">
            <a:tbl>
              <a:tblPr/>
              <a:tblGrid>
                <a:gridCol w="2599083">
                  <a:extLst>
                    <a:ext uri="{9D8B030D-6E8A-4147-A177-3AD203B41FA5}">
                      <a16:colId xmlns:a16="http://schemas.microsoft.com/office/drawing/2014/main" val="3821931739"/>
                    </a:ext>
                  </a:extLst>
                </a:gridCol>
                <a:gridCol w="2599083">
                  <a:extLst>
                    <a:ext uri="{9D8B030D-6E8A-4147-A177-3AD203B41FA5}">
                      <a16:colId xmlns:a16="http://schemas.microsoft.com/office/drawing/2014/main" val="696955597"/>
                    </a:ext>
                  </a:extLst>
                </a:gridCol>
                <a:gridCol w="2599083">
                  <a:extLst>
                    <a:ext uri="{9D8B030D-6E8A-4147-A177-3AD203B41FA5}">
                      <a16:colId xmlns:a16="http://schemas.microsoft.com/office/drawing/2014/main" val="1694583589"/>
                    </a:ext>
                  </a:extLst>
                </a:gridCol>
              </a:tblGrid>
              <a:tr h="510803">
                <a:tc>
                  <a:txBody>
                    <a:bodyPr/>
                    <a:lstStyle/>
                    <a:p>
                      <a:pPr algn="ctr"/>
                      <a:r>
                        <a:rPr lang="en-CA" sz="1600" b="1" dirty="0">
                          <a:effectLst/>
                          <a:latin typeface="+mj-lt"/>
                        </a:rPr>
                        <a:t>CPI Categories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762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1" dirty="0">
                          <a:effectLst/>
                          <a:latin typeface="+mj-lt"/>
                        </a:rPr>
                        <a:t>2021 Canada’s Food Price Report Forecast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762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1" dirty="0">
                          <a:effectLst/>
                          <a:latin typeface="+mj-lt"/>
                        </a:rPr>
                        <a:t>2021 Actual Change in CPI (2021 Mean Rel. to 2020 Mean)</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762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41297354"/>
                  </a:ext>
                </a:extLst>
              </a:tr>
              <a:tr h="510803">
                <a:tc>
                  <a:txBody>
                    <a:bodyPr/>
                    <a:lstStyle/>
                    <a:p>
                      <a:pPr algn="ctr"/>
                      <a:r>
                        <a:rPr lang="en-CA" sz="1600" b="1" dirty="0">
                          <a:effectLst/>
                          <a:latin typeface="+mj-lt"/>
                        </a:rPr>
                        <a:t>Bakery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3.5% to 5.5%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-0.4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12073627"/>
                  </a:ext>
                </a:extLst>
              </a:tr>
              <a:tr h="510803">
                <a:tc>
                  <a:txBody>
                    <a:bodyPr/>
                    <a:lstStyle/>
                    <a:p>
                      <a:pPr algn="ctr"/>
                      <a:r>
                        <a:rPr lang="en-CA" sz="1600" b="1" dirty="0">
                          <a:effectLst/>
                          <a:latin typeface="+mj-lt"/>
                        </a:rPr>
                        <a:t>Dairy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dirty="0"/>
                        <a:t>1% to 3%</a:t>
                      </a:r>
                      <a:endParaRPr lang="en-CA" sz="1600" b="0" dirty="0">
                        <a:effectLst/>
                        <a:latin typeface="+mn-l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+4.3</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40655605"/>
                  </a:ext>
                </a:extLst>
              </a:tr>
              <a:tr h="510803">
                <a:tc>
                  <a:txBody>
                    <a:bodyPr/>
                    <a:lstStyle/>
                    <a:p>
                      <a:pPr algn="ctr"/>
                      <a:r>
                        <a:rPr lang="en-CA" sz="1600" b="1" dirty="0">
                          <a:effectLst/>
                          <a:latin typeface="+mj-lt"/>
                        </a:rPr>
                        <a:t>Fish &amp; Seafood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latin typeface="+mn-lt"/>
                        </a:rPr>
                        <a:t>1.5% to 3.5%</a:t>
                      </a:r>
                      <a:endParaRPr lang="en-CA" sz="1600" b="0" dirty="0">
                        <a:effectLst/>
                        <a:latin typeface="+mn-l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+0.6</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53391504"/>
                  </a:ext>
                </a:extLst>
              </a:tr>
              <a:tr h="510803">
                <a:tc>
                  <a:txBody>
                    <a:bodyPr/>
                    <a:lstStyle/>
                    <a:p>
                      <a:pPr algn="ctr"/>
                      <a:r>
                        <a:rPr lang="en-CA" sz="1600" b="1" dirty="0">
                          <a:effectLst/>
                          <a:latin typeface="+mj-lt"/>
                        </a:rPr>
                        <a:t>Food At Restaurant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 to 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72542632"/>
                  </a:ext>
                </a:extLst>
              </a:tr>
              <a:tr h="510803">
                <a:tc>
                  <a:txBody>
                    <a:bodyPr/>
                    <a:lstStyle/>
                    <a:p>
                      <a:pPr algn="ctr"/>
                      <a:r>
                        <a:rPr lang="en-CA" sz="1600" b="1" dirty="0">
                          <a:effectLst/>
                          <a:latin typeface="+mj-lt"/>
                        </a:rPr>
                        <a:t>Food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 to 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+2.8</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2166607"/>
                  </a:ext>
                </a:extLst>
              </a:tr>
              <a:tr h="510803">
                <a:tc>
                  <a:txBody>
                    <a:bodyPr/>
                    <a:lstStyle/>
                    <a:p>
                      <a:pPr algn="ctr"/>
                      <a:r>
                        <a:rPr lang="en-CA" sz="1600" b="1" dirty="0">
                          <a:effectLst/>
                          <a:latin typeface="+mj-lt"/>
                        </a:rPr>
                        <a:t>Fruit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2% to 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65150859"/>
                  </a:ext>
                </a:extLst>
              </a:tr>
              <a:tr h="510803">
                <a:tc>
                  <a:txBody>
                    <a:bodyPr/>
                    <a:lstStyle/>
                    <a:p>
                      <a:pPr algn="ctr"/>
                      <a:r>
                        <a:rPr lang="en-CA" sz="1600" b="1" dirty="0">
                          <a:effectLst/>
                          <a:latin typeface="+mj-lt"/>
                        </a:rPr>
                        <a:t>Meat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4.5% to 6.5%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+4.9</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53282439"/>
                  </a:ext>
                </a:extLst>
              </a:tr>
              <a:tr h="510803">
                <a:tc>
                  <a:txBody>
                    <a:bodyPr/>
                    <a:lstStyle/>
                    <a:p>
                      <a:pPr algn="ctr"/>
                      <a:r>
                        <a:rPr lang="en-CA" sz="1600" b="1" dirty="0">
                          <a:effectLst/>
                          <a:latin typeface="+mj-lt"/>
                        </a:rPr>
                        <a:t>Other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2% to 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38886652"/>
                  </a:ext>
                </a:extLst>
              </a:tr>
              <a:tr h="510803">
                <a:tc>
                  <a:txBody>
                    <a:bodyPr/>
                    <a:lstStyle/>
                    <a:p>
                      <a:pPr algn="ctr"/>
                      <a:r>
                        <a:rPr lang="en-CA" sz="1600" b="1" dirty="0">
                          <a:effectLst/>
                          <a:latin typeface="+mj-lt"/>
                        </a:rPr>
                        <a:t>Vegetables</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4.5% to 6.5%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-3.6</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11615432"/>
                  </a:ext>
                </a:extLst>
              </a:tr>
            </a:tbl>
          </a:graphicData>
        </a:graphic>
      </p:graphicFrame>
    </p:spTree>
    <p:extLst>
      <p:ext uri="{BB962C8B-B14F-4D97-AF65-F5344CB8AC3E}">
        <p14:creationId xmlns:p14="http://schemas.microsoft.com/office/powerpoint/2010/main" val="3956624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30</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Dairy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3367601451"/>
              </p:ext>
            </p:extLst>
          </p:nvPr>
        </p:nvGraphicFramePr>
        <p:xfrm>
          <a:off x="2324761" y="4959806"/>
          <a:ext cx="7542473" cy="56200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Dairy products and eggs</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['neuralprophet_202110_CUSR0000SAF112_nlags_48', 'nbeats_202110']</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1.55% (</a:t>
                      </a:r>
                      <a:r>
                        <a:rPr lang="en-CA" sz="1200" b="0" u="none" strike="noStrike" dirty="0">
                          <a:effectLst/>
                        </a:rPr>
                        <a:t>±</a:t>
                      </a:r>
                      <a:r>
                        <a:rPr lang="en-CA" sz="1200" u="none" strike="noStrike" dirty="0">
                          <a:effectLst/>
                        </a:rPr>
                        <a:t>0.53%)</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
        <p:nvSpPr>
          <p:cNvPr id="10" name="TextBox 9">
            <a:extLst>
              <a:ext uri="{FF2B5EF4-FFF2-40B4-BE49-F238E27FC236}">
                <a16:creationId xmlns:a16="http://schemas.microsoft.com/office/drawing/2014/main" id="{8E175B72-7B8F-5E49-B8E4-7A6A2EFE99D0}"/>
              </a:ext>
            </a:extLst>
          </p:cNvPr>
          <p:cNvSpPr txBox="1"/>
          <p:nvPr/>
        </p:nvSpPr>
        <p:spPr>
          <a:xfrm>
            <a:off x="10699500" y="2430915"/>
            <a:ext cx="1351194" cy="923330"/>
          </a:xfrm>
          <a:prstGeom prst="rect">
            <a:avLst/>
          </a:prstGeom>
          <a:noFill/>
          <a:ln>
            <a:solidFill>
              <a:schemeClr val="tx1"/>
            </a:solidFill>
          </a:ln>
        </p:spPr>
        <p:txBody>
          <a:bodyPr wrap="square" rtlCol="0" anchor="ctr">
            <a:spAutoFit/>
          </a:bodyPr>
          <a:lstStyle/>
          <a:p>
            <a:r>
              <a:rPr lang="en-CA" sz="900" b="1" dirty="0"/>
              <a:t>CUSR0000SAF112</a:t>
            </a:r>
          </a:p>
          <a:p>
            <a:r>
              <a:rPr lang="en-CA" sz="900" dirty="0"/>
              <a:t>Consumer Price Index for All Urban Consumers: Meats, Poultry, Fish, and Eggs in U.S. City Average</a:t>
            </a:r>
          </a:p>
        </p:txBody>
      </p:sp>
    </p:spTree>
    <p:extLst>
      <p:ext uri="{BB962C8B-B14F-4D97-AF65-F5344CB8AC3E}">
        <p14:creationId xmlns:p14="http://schemas.microsoft.com/office/powerpoint/2010/main" val="2827291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31</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Fish and Seafood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2381998282"/>
              </p:ext>
            </p:extLst>
          </p:nvPr>
        </p:nvGraphicFramePr>
        <p:xfrm>
          <a:off x="2324761" y="4959806"/>
          <a:ext cx="7542473" cy="74488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Fish, seafood and other marine products</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['neuralprophet_202110_CUSR0000SAF113_nlags_48', 'nbeats_202110', 'neuralprophet_202110_QCAR368BIS_nlags_60']</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1.09% (</a:t>
                      </a:r>
                      <a:r>
                        <a:rPr lang="en-CA" sz="1200" b="0" u="none" strike="noStrike" dirty="0">
                          <a:effectLst/>
                        </a:rPr>
                        <a:t>±</a:t>
                      </a:r>
                      <a:r>
                        <a:rPr lang="en-CA" sz="1200" u="none" strike="noStrike" dirty="0">
                          <a:effectLst/>
                        </a:rPr>
                        <a:t>0.20%)</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
        <p:nvSpPr>
          <p:cNvPr id="10" name="TextBox 9">
            <a:extLst>
              <a:ext uri="{FF2B5EF4-FFF2-40B4-BE49-F238E27FC236}">
                <a16:creationId xmlns:a16="http://schemas.microsoft.com/office/drawing/2014/main" id="{B6A844B0-32D8-5945-94C2-D4D35D565049}"/>
              </a:ext>
            </a:extLst>
          </p:cNvPr>
          <p:cNvSpPr txBox="1"/>
          <p:nvPr/>
        </p:nvSpPr>
        <p:spPr>
          <a:xfrm>
            <a:off x="10699500" y="2084666"/>
            <a:ext cx="1351194" cy="1615827"/>
          </a:xfrm>
          <a:prstGeom prst="rect">
            <a:avLst/>
          </a:prstGeom>
          <a:noFill/>
          <a:ln>
            <a:solidFill>
              <a:schemeClr val="tx1"/>
            </a:solidFill>
          </a:ln>
        </p:spPr>
        <p:txBody>
          <a:bodyPr wrap="square" rtlCol="0" anchor="ctr">
            <a:spAutoFit/>
          </a:bodyPr>
          <a:lstStyle/>
          <a:p>
            <a:r>
              <a:rPr lang="en-CA" sz="900" b="1" dirty="0"/>
              <a:t>CUSR0000SAF113</a:t>
            </a:r>
            <a:endParaRPr lang="en-CA" sz="900" b="1" dirty="0">
              <a:solidFill>
                <a:srgbClr val="000000"/>
              </a:solidFill>
            </a:endParaRPr>
          </a:p>
          <a:p>
            <a:r>
              <a:rPr lang="en-CA" sz="900" dirty="0"/>
              <a:t>Consumer Price Index for All Urban Consumers: Fruits and Vegetables in U.S. City Average</a:t>
            </a:r>
          </a:p>
          <a:p>
            <a:endParaRPr lang="en-CA" sz="900" dirty="0"/>
          </a:p>
          <a:p>
            <a:r>
              <a:rPr lang="en-CA" sz="900" b="1" dirty="0"/>
              <a:t>QCAR368BIS</a:t>
            </a:r>
          </a:p>
          <a:p>
            <a:r>
              <a:rPr lang="en-CA" sz="900" dirty="0"/>
              <a:t>Real Residential Property Prices for Canada</a:t>
            </a:r>
            <a:endParaRPr lang="en-CA" sz="900" b="1" dirty="0"/>
          </a:p>
        </p:txBody>
      </p:sp>
    </p:spTree>
    <p:extLst>
      <p:ext uri="{BB962C8B-B14F-4D97-AF65-F5344CB8AC3E}">
        <p14:creationId xmlns:p14="http://schemas.microsoft.com/office/powerpoint/2010/main" val="2179432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32</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Restaurant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541360891"/>
              </p:ext>
            </p:extLst>
          </p:nvPr>
        </p:nvGraphicFramePr>
        <p:xfrm>
          <a:off x="2324761" y="4959806"/>
          <a:ext cx="7542473" cy="56200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Food purchased from restaurants</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['nbeatsfredvars_202110', 'nbeats_202110', 'neuralprophet_202110_WILL5000IND_nlags_36']</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0.61% (</a:t>
                      </a:r>
                      <a:r>
                        <a:rPr lang="en-CA" sz="1200" b="0" u="none" strike="noStrike" dirty="0">
                          <a:effectLst/>
                        </a:rPr>
                        <a:t>±0.37%)</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
        <p:nvSpPr>
          <p:cNvPr id="10" name="TextBox 9">
            <a:extLst>
              <a:ext uri="{FF2B5EF4-FFF2-40B4-BE49-F238E27FC236}">
                <a16:creationId xmlns:a16="http://schemas.microsoft.com/office/drawing/2014/main" id="{EC07328C-18C3-2A4F-92EF-FEB204B9E62C}"/>
              </a:ext>
            </a:extLst>
          </p:cNvPr>
          <p:cNvSpPr txBox="1"/>
          <p:nvPr/>
        </p:nvSpPr>
        <p:spPr>
          <a:xfrm>
            <a:off x="10699500" y="2638665"/>
            <a:ext cx="1351194" cy="507831"/>
          </a:xfrm>
          <a:prstGeom prst="rect">
            <a:avLst/>
          </a:prstGeom>
          <a:noFill/>
          <a:ln>
            <a:solidFill>
              <a:schemeClr val="tx1"/>
            </a:solidFill>
          </a:ln>
        </p:spPr>
        <p:txBody>
          <a:bodyPr wrap="square" rtlCol="0" anchor="ctr">
            <a:spAutoFit/>
          </a:bodyPr>
          <a:lstStyle/>
          <a:p>
            <a:r>
              <a:rPr lang="en-CA" sz="900" b="1" dirty="0">
                <a:solidFill>
                  <a:srgbClr val="000000"/>
                </a:solidFill>
              </a:rPr>
              <a:t>WILL5000IND</a:t>
            </a:r>
            <a:endParaRPr lang="en-CA" sz="900" b="1" dirty="0"/>
          </a:p>
          <a:p>
            <a:r>
              <a:rPr lang="en-CA" sz="900" dirty="0"/>
              <a:t>Wilshire 5000 Total Market Index</a:t>
            </a:r>
          </a:p>
        </p:txBody>
      </p:sp>
    </p:spTree>
    <p:extLst>
      <p:ext uri="{BB962C8B-B14F-4D97-AF65-F5344CB8AC3E}">
        <p14:creationId xmlns:p14="http://schemas.microsoft.com/office/powerpoint/2010/main" val="1946357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33</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Food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1076184880"/>
              </p:ext>
            </p:extLst>
          </p:nvPr>
        </p:nvGraphicFramePr>
        <p:xfrm>
          <a:off x="2324761" y="4959806"/>
          <a:ext cx="7542473" cy="74488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Food</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['nbeatsfredvars_202110', 'neuralprophet_202110_CUSR0000SAF112_nlags_24', 'neuralprophet_202110_IRLTLT01CAM156N_nlags_60']</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0.76% (</a:t>
                      </a:r>
                      <a:r>
                        <a:rPr lang="en-CA" sz="1200" b="0" u="none" strike="noStrike" dirty="0">
                          <a:effectLst/>
                        </a:rPr>
                        <a:t>±0.26%)</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
        <p:nvSpPr>
          <p:cNvPr id="10" name="TextBox 9">
            <a:extLst>
              <a:ext uri="{FF2B5EF4-FFF2-40B4-BE49-F238E27FC236}">
                <a16:creationId xmlns:a16="http://schemas.microsoft.com/office/drawing/2014/main" id="{9E20773D-8D2C-7741-9045-8F5FD8226A01}"/>
              </a:ext>
            </a:extLst>
          </p:cNvPr>
          <p:cNvSpPr txBox="1"/>
          <p:nvPr/>
        </p:nvSpPr>
        <p:spPr>
          <a:xfrm>
            <a:off x="10699500" y="2015416"/>
            <a:ext cx="1351194" cy="1754326"/>
          </a:xfrm>
          <a:prstGeom prst="rect">
            <a:avLst/>
          </a:prstGeom>
          <a:noFill/>
          <a:ln>
            <a:solidFill>
              <a:schemeClr val="tx1"/>
            </a:solidFill>
          </a:ln>
        </p:spPr>
        <p:txBody>
          <a:bodyPr wrap="square" rtlCol="0" anchor="ctr">
            <a:spAutoFit/>
          </a:bodyPr>
          <a:lstStyle/>
          <a:p>
            <a:r>
              <a:rPr lang="en-CA" sz="900" b="1" dirty="0"/>
              <a:t>CUSR0000SAF112</a:t>
            </a:r>
          </a:p>
          <a:p>
            <a:r>
              <a:rPr lang="en-CA" sz="900" dirty="0"/>
              <a:t>Consumer Price Index for All Urban Consumers: Meats, Poultry, Fish, and Eggs in U.S. City Average</a:t>
            </a:r>
          </a:p>
          <a:p>
            <a:endParaRPr lang="en-CA" sz="900" dirty="0"/>
          </a:p>
          <a:p>
            <a:r>
              <a:rPr lang="en-CA" sz="900" b="1" dirty="0"/>
              <a:t>IRLTLT01CAM156N</a:t>
            </a:r>
            <a:endParaRPr lang="en-CA" sz="900" b="1" dirty="0">
              <a:solidFill>
                <a:srgbClr val="000000"/>
              </a:solidFill>
            </a:endParaRPr>
          </a:p>
          <a:p>
            <a:r>
              <a:rPr lang="en-CA" sz="900" dirty="0"/>
              <a:t>Long-Term Government Bond Yields: 10-year: Main (Including Benchmark) for Canada </a:t>
            </a:r>
          </a:p>
        </p:txBody>
      </p:sp>
    </p:spTree>
    <p:extLst>
      <p:ext uri="{BB962C8B-B14F-4D97-AF65-F5344CB8AC3E}">
        <p14:creationId xmlns:p14="http://schemas.microsoft.com/office/powerpoint/2010/main" val="2643212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34</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Fruit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3099413301"/>
              </p:ext>
            </p:extLst>
          </p:nvPr>
        </p:nvGraphicFramePr>
        <p:xfrm>
          <a:off x="2324761" y="4959806"/>
          <a:ext cx="7542473" cy="74488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Fruit, fruit preparations and nuts</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['neuralprophet_202110_CUSR0000SAF112_nlags_24', 'neuralprophet_202110_CUSR0000SAF112_nlags_36', 'neuralprophet_202110_CPALCY01CAM661N_nlags_24']</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2.04% (</a:t>
                      </a:r>
                      <a:r>
                        <a:rPr lang="en-CA" sz="1200" b="0" u="none" strike="noStrike" dirty="0">
                          <a:effectLst/>
                        </a:rPr>
                        <a:t>±</a:t>
                      </a:r>
                      <a:r>
                        <a:rPr lang="en-CA" sz="1200" u="none" strike="noStrike" dirty="0">
                          <a:effectLst/>
                        </a:rPr>
                        <a:t>0.71%)</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
        <p:nvSpPr>
          <p:cNvPr id="10" name="TextBox 9">
            <a:extLst>
              <a:ext uri="{FF2B5EF4-FFF2-40B4-BE49-F238E27FC236}">
                <a16:creationId xmlns:a16="http://schemas.microsoft.com/office/drawing/2014/main" id="{C4AA83BB-1AC7-1F4C-A9E3-4CCF3E2101B6}"/>
              </a:ext>
            </a:extLst>
          </p:cNvPr>
          <p:cNvSpPr txBox="1"/>
          <p:nvPr/>
        </p:nvSpPr>
        <p:spPr>
          <a:xfrm>
            <a:off x="10699500" y="2084666"/>
            <a:ext cx="1351194" cy="1615827"/>
          </a:xfrm>
          <a:prstGeom prst="rect">
            <a:avLst/>
          </a:prstGeom>
          <a:noFill/>
          <a:ln>
            <a:solidFill>
              <a:schemeClr val="tx1"/>
            </a:solidFill>
          </a:ln>
        </p:spPr>
        <p:txBody>
          <a:bodyPr wrap="square" rtlCol="0" anchor="ctr">
            <a:spAutoFit/>
          </a:bodyPr>
          <a:lstStyle/>
          <a:p>
            <a:r>
              <a:rPr lang="en-CA" sz="900" b="1" dirty="0"/>
              <a:t>CPALCY01CAM661N</a:t>
            </a:r>
          </a:p>
          <a:p>
            <a:r>
              <a:rPr lang="en-CA" sz="900" dirty="0"/>
              <a:t>Consumer Price Index: Total, All Items for Canada</a:t>
            </a:r>
            <a:endParaRPr lang="en-CA" sz="900" b="1" dirty="0">
              <a:solidFill>
                <a:srgbClr val="000000"/>
              </a:solidFill>
            </a:endParaRPr>
          </a:p>
          <a:p>
            <a:endParaRPr lang="en-CA" sz="900" b="1" dirty="0">
              <a:solidFill>
                <a:srgbClr val="000000"/>
              </a:solidFill>
            </a:endParaRPr>
          </a:p>
          <a:p>
            <a:r>
              <a:rPr lang="en-CA" sz="900" b="1" dirty="0"/>
              <a:t>CUSR0000SAF112</a:t>
            </a:r>
          </a:p>
          <a:p>
            <a:r>
              <a:rPr lang="en-CA" sz="900" dirty="0"/>
              <a:t>Consumer Price Index for All Urban Consumers: Meats, Poultry, Fish, and Eggs in U.S. City Average</a:t>
            </a:r>
          </a:p>
        </p:txBody>
      </p:sp>
    </p:spTree>
    <p:extLst>
      <p:ext uri="{BB962C8B-B14F-4D97-AF65-F5344CB8AC3E}">
        <p14:creationId xmlns:p14="http://schemas.microsoft.com/office/powerpoint/2010/main" val="756402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35</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Meat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2856684996"/>
              </p:ext>
            </p:extLst>
          </p:nvPr>
        </p:nvGraphicFramePr>
        <p:xfrm>
          <a:off x="2324761" y="4959806"/>
          <a:ext cx="7542473" cy="74488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Meat</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['nbeatsfredvars_202110', 'neuralprophet_202110_CUSR0000SAF112_nlags_24', 'nbeats_202110']</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2.62% (</a:t>
                      </a:r>
                      <a:r>
                        <a:rPr lang="en-CA" sz="1200" b="0" u="none" strike="noStrike" dirty="0">
                          <a:effectLst/>
                        </a:rPr>
                        <a:t>±</a:t>
                      </a:r>
                      <a:r>
                        <a:rPr lang="en-CA" sz="1200" u="none" strike="noStrike" dirty="0">
                          <a:effectLst/>
                        </a:rPr>
                        <a:t>1.10%)</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
        <p:nvSpPr>
          <p:cNvPr id="10" name="TextBox 9">
            <a:extLst>
              <a:ext uri="{FF2B5EF4-FFF2-40B4-BE49-F238E27FC236}">
                <a16:creationId xmlns:a16="http://schemas.microsoft.com/office/drawing/2014/main" id="{AA3815F6-3E6B-1047-AA90-6E44C58BC192}"/>
              </a:ext>
            </a:extLst>
          </p:cNvPr>
          <p:cNvSpPr txBox="1"/>
          <p:nvPr/>
        </p:nvSpPr>
        <p:spPr>
          <a:xfrm>
            <a:off x="10699500" y="2430915"/>
            <a:ext cx="1351194" cy="923330"/>
          </a:xfrm>
          <a:prstGeom prst="rect">
            <a:avLst/>
          </a:prstGeom>
          <a:noFill/>
          <a:ln>
            <a:solidFill>
              <a:schemeClr val="tx1"/>
            </a:solidFill>
          </a:ln>
        </p:spPr>
        <p:txBody>
          <a:bodyPr wrap="square" rtlCol="0" anchor="ctr">
            <a:spAutoFit/>
          </a:bodyPr>
          <a:lstStyle/>
          <a:p>
            <a:r>
              <a:rPr lang="en-CA" sz="900" b="1" dirty="0"/>
              <a:t>CUSR0000SAF112</a:t>
            </a:r>
          </a:p>
          <a:p>
            <a:r>
              <a:rPr lang="en-CA" sz="900" dirty="0"/>
              <a:t>Consumer Price Index for All Urban Consumers: Meats, Poultry, Fish, and Eggs in U.S. City Average</a:t>
            </a:r>
          </a:p>
        </p:txBody>
      </p:sp>
    </p:spTree>
    <p:extLst>
      <p:ext uri="{BB962C8B-B14F-4D97-AF65-F5344CB8AC3E}">
        <p14:creationId xmlns:p14="http://schemas.microsoft.com/office/powerpoint/2010/main" val="120718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36</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Other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1924557690"/>
              </p:ext>
            </p:extLst>
          </p:nvPr>
        </p:nvGraphicFramePr>
        <p:xfrm>
          <a:off x="2324761" y="4959806"/>
          <a:ext cx="7542473" cy="74488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Other food products and non-alcoholic beverages</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['neuralprophet_202110_VXOCLS_nlags_36', 'neuralprophet_202110_CUSR0000SAF112_nlags_24', 'prophet_202110']</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0.86% (</a:t>
                      </a:r>
                      <a:r>
                        <a:rPr lang="en-CA" sz="1200" b="0" u="none" strike="noStrike" dirty="0">
                          <a:effectLst/>
                        </a:rPr>
                        <a:t>±0.39%)</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
        <p:nvSpPr>
          <p:cNvPr id="10" name="TextBox 9">
            <a:extLst>
              <a:ext uri="{FF2B5EF4-FFF2-40B4-BE49-F238E27FC236}">
                <a16:creationId xmlns:a16="http://schemas.microsoft.com/office/drawing/2014/main" id="{D9B04449-2442-7946-A0BE-98AE5F543680}"/>
              </a:ext>
            </a:extLst>
          </p:cNvPr>
          <p:cNvSpPr txBox="1"/>
          <p:nvPr/>
        </p:nvSpPr>
        <p:spPr>
          <a:xfrm>
            <a:off x="10699500" y="2153916"/>
            <a:ext cx="1351194" cy="1477328"/>
          </a:xfrm>
          <a:prstGeom prst="rect">
            <a:avLst/>
          </a:prstGeom>
          <a:noFill/>
          <a:ln>
            <a:solidFill>
              <a:schemeClr val="tx1"/>
            </a:solidFill>
          </a:ln>
        </p:spPr>
        <p:txBody>
          <a:bodyPr wrap="square" rtlCol="0" anchor="ctr">
            <a:spAutoFit/>
          </a:bodyPr>
          <a:lstStyle/>
          <a:p>
            <a:r>
              <a:rPr lang="en-CA" sz="900" b="1" dirty="0"/>
              <a:t>CUSR0000SAF112</a:t>
            </a:r>
          </a:p>
          <a:p>
            <a:r>
              <a:rPr lang="en-CA" sz="900" dirty="0"/>
              <a:t>Consumer Price Index for All Urban Consumers: Meats, Poultry, Fish, and Eggs in U.S. City Average</a:t>
            </a:r>
          </a:p>
          <a:p>
            <a:endParaRPr lang="en-CA" sz="900" dirty="0"/>
          </a:p>
          <a:p>
            <a:r>
              <a:rPr lang="en-CA" sz="900" b="1" dirty="0"/>
              <a:t>VXOCLS</a:t>
            </a:r>
          </a:p>
          <a:p>
            <a:r>
              <a:rPr lang="en-CA" sz="900" dirty="0"/>
              <a:t>CBOE S&amp;P 100 Volatility Index: VXO</a:t>
            </a:r>
          </a:p>
        </p:txBody>
      </p:sp>
    </p:spTree>
    <p:extLst>
      <p:ext uri="{BB962C8B-B14F-4D97-AF65-F5344CB8AC3E}">
        <p14:creationId xmlns:p14="http://schemas.microsoft.com/office/powerpoint/2010/main" val="2849699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37</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Vegetables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200868991"/>
              </p:ext>
            </p:extLst>
          </p:nvPr>
        </p:nvGraphicFramePr>
        <p:xfrm>
          <a:off x="2324761" y="4959806"/>
          <a:ext cx="7542473" cy="74488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Vegetables and vegetable preparations</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['neuralprophet_202110_DEXCAUS_nlags_24', 'neuralprophet_202110_WILL5000IND_nlags_60', 'neuralprophet_202110_CPGRLE01CAM657N_nlags_60']</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2.94% (</a:t>
                      </a:r>
                      <a:r>
                        <a:rPr lang="en-CA" sz="1200" b="0" u="none" strike="noStrike" dirty="0">
                          <a:effectLst/>
                        </a:rPr>
                        <a:t>±1.16%)</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
        <p:nvSpPr>
          <p:cNvPr id="10" name="TextBox 9">
            <a:extLst>
              <a:ext uri="{FF2B5EF4-FFF2-40B4-BE49-F238E27FC236}">
                <a16:creationId xmlns:a16="http://schemas.microsoft.com/office/drawing/2014/main" id="{B2A10832-6FEE-5048-BB3A-2E648D9CAD7D}"/>
              </a:ext>
            </a:extLst>
          </p:cNvPr>
          <p:cNvSpPr txBox="1"/>
          <p:nvPr/>
        </p:nvSpPr>
        <p:spPr>
          <a:xfrm>
            <a:off x="10699500" y="1946168"/>
            <a:ext cx="1351194" cy="1892826"/>
          </a:xfrm>
          <a:prstGeom prst="rect">
            <a:avLst/>
          </a:prstGeom>
          <a:noFill/>
          <a:ln>
            <a:solidFill>
              <a:schemeClr val="tx1"/>
            </a:solidFill>
          </a:ln>
        </p:spPr>
        <p:txBody>
          <a:bodyPr wrap="square" rtlCol="0" anchor="ctr">
            <a:spAutoFit/>
          </a:bodyPr>
          <a:lstStyle/>
          <a:p>
            <a:r>
              <a:rPr lang="en-CA" sz="900" b="1" dirty="0">
                <a:solidFill>
                  <a:srgbClr val="000000"/>
                </a:solidFill>
              </a:rPr>
              <a:t>CPGRLE01CAM657N</a:t>
            </a:r>
          </a:p>
          <a:p>
            <a:r>
              <a:rPr lang="en-CA" sz="900" dirty="0"/>
              <a:t>Consumer Price Index: OECD Groups: All Items Non-Food and Non-Energy for Canada</a:t>
            </a:r>
          </a:p>
          <a:p>
            <a:endParaRPr lang="en-CA" sz="900" dirty="0"/>
          </a:p>
          <a:p>
            <a:r>
              <a:rPr lang="en-CA" sz="900" b="1" dirty="0">
                <a:solidFill>
                  <a:srgbClr val="000000"/>
                </a:solidFill>
              </a:rPr>
              <a:t>DEXCAUS</a:t>
            </a:r>
          </a:p>
          <a:p>
            <a:r>
              <a:rPr lang="en-CA" sz="900" dirty="0"/>
              <a:t>Canada / U.S. Foreign Exchange Rate</a:t>
            </a:r>
          </a:p>
          <a:p>
            <a:endParaRPr lang="en-CA" sz="900" dirty="0"/>
          </a:p>
          <a:p>
            <a:r>
              <a:rPr lang="en-CA" sz="900" b="1" dirty="0">
                <a:solidFill>
                  <a:srgbClr val="000000"/>
                </a:solidFill>
              </a:rPr>
              <a:t>WILL5000IND</a:t>
            </a:r>
            <a:endParaRPr lang="en-CA" sz="900" b="1" dirty="0"/>
          </a:p>
          <a:p>
            <a:r>
              <a:rPr lang="en-CA" sz="900" dirty="0"/>
              <a:t>Wilshire 5000 Total Market Index</a:t>
            </a:r>
          </a:p>
        </p:txBody>
      </p:sp>
    </p:spTree>
    <p:extLst>
      <p:ext uri="{BB962C8B-B14F-4D97-AF65-F5344CB8AC3E}">
        <p14:creationId xmlns:p14="http://schemas.microsoft.com/office/powerpoint/2010/main" val="156834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CB82-9B5B-E244-B9E2-8527E6A48D66}"/>
              </a:ext>
            </a:extLst>
          </p:cNvPr>
          <p:cNvSpPr>
            <a:spLocks noGrp="1"/>
          </p:cNvSpPr>
          <p:nvPr>
            <p:ph type="title"/>
          </p:nvPr>
        </p:nvSpPr>
        <p:spPr/>
        <p:txBody>
          <a:bodyPr/>
          <a:lstStyle/>
          <a:p>
            <a:r>
              <a:rPr lang="en-US" dirty="0"/>
              <a:t>Experiment Design</a:t>
            </a:r>
          </a:p>
        </p:txBody>
      </p:sp>
    </p:spTree>
    <p:extLst>
      <p:ext uri="{BB962C8B-B14F-4D97-AF65-F5344CB8AC3E}">
        <p14:creationId xmlns:p14="http://schemas.microsoft.com/office/powerpoint/2010/main" val="2222250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5</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Data Sources</a:t>
            </a:r>
          </a:p>
        </p:txBody>
      </p:sp>
      <p:sp>
        <p:nvSpPr>
          <p:cNvPr id="3" name="Content Placeholder 2">
            <a:extLst>
              <a:ext uri="{FF2B5EF4-FFF2-40B4-BE49-F238E27FC236}">
                <a16:creationId xmlns:a16="http://schemas.microsoft.com/office/drawing/2014/main" id="{A3AB2A8D-50CA-5546-9ADA-428BFE04D90D}"/>
              </a:ext>
            </a:extLst>
          </p:cNvPr>
          <p:cNvSpPr>
            <a:spLocks noGrp="1"/>
          </p:cNvSpPr>
          <p:nvPr>
            <p:ph sz="half" idx="2"/>
          </p:nvPr>
        </p:nvSpPr>
        <p:spPr>
          <a:xfrm>
            <a:off x="764873" y="865894"/>
            <a:ext cx="10662249" cy="5352900"/>
          </a:xfrm>
        </p:spPr>
        <p:txBody>
          <a:bodyPr>
            <a:normAutofit fontScale="70000" lnSpcReduction="20000"/>
          </a:bodyPr>
          <a:lstStyle/>
          <a:p>
            <a:r>
              <a:rPr lang="en-US" dirty="0"/>
              <a:t>Historical Canadian Food CPI Values from Statistics Canada</a:t>
            </a:r>
          </a:p>
          <a:p>
            <a:r>
              <a:rPr lang="en-US" dirty="0"/>
              <a:t>325 Additional Variables from FRED Economic Database, Including:</a:t>
            </a:r>
          </a:p>
          <a:p>
            <a:pPr lvl="1"/>
            <a:r>
              <a:rPr lang="en-CA" dirty="0">
                <a:highlight>
                  <a:srgbClr val="FFFF00"/>
                </a:highlight>
              </a:rPr>
              <a:t>Canada / U.S. Foreign Exchange Rate (DEXCAUS)</a:t>
            </a:r>
          </a:p>
          <a:p>
            <a:pPr lvl="1"/>
            <a:r>
              <a:rPr lang="en-US" dirty="0"/>
              <a:t>Crude Oil Prices: West Texas Intermediate (WTI) - Cushing, Oklahoma (DCOILWTICO)</a:t>
            </a:r>
          </a:p>
          <a:p>
            <a:pPr lvl="1"/>
            <a:r>
              <a:rPr lang="en-US" dirty="0">
                <a:highlight>
                  <a:srgbClr val="FFFF00"/>
                </a:highlight>
              </a:rPr>
              <a:t>Wilshire 5000 Total Market Index (WILL5000IND)</a:t>
            </a:r>
          </a:p>
          <a:p>
            <a:pPr lvl="1"/>
            <a:r>
              <a:rPr lang="en-US" dirty="0">
                <a:highlight>
                  <a:srgbClr val="FFFF00"/>
                </a:highlight>
              </a:rPr>
              <a:t>CBOE S&amp;P 100 Volatility Index: VXO (VXOCLS)</a:t>
            </a:r>
          </a:p>
          <a:p>
            <a:pPr lvl="1"/>
            <a:r>
              <a:rPr lang="en-US" dirty="0">
                <a:highlight>
                  <a:srgbClr val="FFFF00"/>
                </a:highlight>
              </a:rPr>
              <a:t>Consumer Price Index for All Urban Consumers: Meats, Poultry, Fish, and Eggs in U.S. City Average (CUSR0000SAF112)</a:t>
            </a:r>
          </a:p>
          <a:p>
            <a:pPr lvl="1"/>
            <a:r>
              <a:rPr lang="en-US" dirty="0">
                <a:highlight>
                  <a:srgbClr val="FFFF00"/>
                </a:highlight>
              </a:rPr>
              <a:t>Consumer Price Index for All Urban Consumers: Fruits and Vegetables in U.S. City Average (CUSR0000SAF113)</a:t>
            </a:r>
          </a:p>
          <a:p>
            <a:pPr lvl="1"/>
            <a:r>
              <a:rPr lang="en-US" dirty="0"/>
              <a:t>Consumer Price Index for All Urban Consumers: Food and Beverages in U.S. City Average (CPIFABSL)</a:t>
            </a:r>
          </a:p>
          <a:p>
            <a:pPr lvl="1"/>
            <a:r>
              <a:rPr lang="en-US" dirty="0"/>
              <a:t>Unemployment Rate (UNRATE)</a:t>
            </a:r>
          </a:p>
          <a:p>
            <a:pPr lvl="1"/>
            <a:r>
              <a:rPr lang="en-US" dirty="0"/>
              <a:t>Effective Federal Funds Rate (FEDFUNDS)</a:t>
            </a:r>
          </a:p>
          <a:p>
            <a:pPr lvl="1"/>
            <a:r>
              <a:rPr lang="en-US" dirty="0">
                <a:highlight>
                  <a:srgbClr val="FFFF00"/>
                </a:highlight>
              </a:rPr>
              <a:t>Long-Term Government Bond Yields: 10-year: Main (Including Benchmark) for Canada (IRLTLT01CAM156N)</a:t>
            </a:r>
          </a:p>
          <a:p>
            <a:pPr lvl="1"/>
            <a:r>
              <a:rPr lang="en-US" dirty="0"/>
              <a:t>Unemployment Rate: Aged 15 and Over: All Persons for Canada (LRUNTTTTCAM156S)</a:t>
            </a:r>
          </a:p>
          <a:p>
            <a:pPr lvl="1"/>
            <a:r>
              <a:rPr lang="en-US" dirty="0">
                <a:highlight>
                  <a:srgbClr val="FFFF00"/>
                </a:highlight>
              </a:rPr>
              <a:t>Consumer Price Index: Total, All Items for Canada (CPALCY01CAM661N)</a:t>
            </a:r>
          </a:p>
          <a:p>
            <a:pPr lvl="1"/>
            <a:r>
              <a:rPr lang="en-US" dirty="0">
                <a:highlight>
                  <a:srgbClr val="FFFF00"/>
                </a:highlight>
              </a:rPr>
              <a:t>Consumer Price Index: OECD Groups: All Items Non-Food and Non-Energy for Canada (CPGRLE01CAM657N)</a:t>
            </a:r>
          </a:p>
          <a:p>
            <a:pPr lvl="1"/>
            <a:r>
              <a:rPr lang="en-US" dirty="0">
                <a:highlight>
                  <a:srgbClr val="FFFF00"/>
                </a:highlight>
              </a:rPr>
              <a:t>Real Residential Property Prices for Canada (QCAR368BIS)</a:t>
            </a:r>
          </a:p>
        </p:txBody>
      </p:sp>
      <p:sp>
        <p:nvSpPr>
          <p:cNvPr id="4" name="TextBox 3">
            <a:extLst>
              <a:ext uri="{FF2B5EF4-FFF2-40B4-BE49-F238E27FC236}">
                <a16:creationId xmlns:a16="http://schemas.microsoft.com/office/drawing/2014/main" id="{2B76AF34-D386-8A43-B266-9B8280047001}"/>
              </a:ext>
            </a:extLst>
          </p:cNvPr>
          <p:cNvSpPr txBox="1"/>
          <p:nvPr/>
        </p:nvSpPr>
        <p:spPr>
          <a:xfrm>
            <a:off x="914400" y="1510145"/>
            <a:ext cx="184731" cy="646331"/>
          </a:xfrm>
          <a:prstGeom prst="rect">
            <a:avLst/>
          </a:prstGeom>
          <a:noFill/>
        </p:spPr>
        <p:txBody>
          <a:bodyPr wrap="none" rtlCol="0">
            <a:spAutoFit/>
          </a:bodyPr>
          <a:lstStyle/>
          <a:p>
            <a:endParaRPr lang="en-US" sz="3600" dirty="0"/>
          </a:p>
        </p:txBody>
      </p:sp>
    </p:spTree>
    <p:extLst>
      <p:ext uri="{BB962C8B-B14F-4D97-AF65-F5344CB8AC3E}">
        <p14:creationId xmlns:p14="http://schemas.microsoft.com/office/powerpoint/2010/main" val="4002047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6</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Data Summary</a:t>
            </a:r>
          </a:p>
        </p:txBody>
      </p:sp>
      <p:sp>
        <p:nvSpPr>
          <p:cNvPr id="3" name="Content Placeholder 2">
            <a:extLst>
              <a:ext uri="{FF2B5EF4-FFF2-40B4-BE49-F238E27FC236}">
                <a16:creationId xmlns:a16="http://schemas.microsoft.com/office/drawing/2014/main" id="{A3AB2A8D-50CA-5546-9ADA-428BFE04D90D}"/>
              </a:ext>
            </a:extLst>
          </p:cNvPr>
          <p:cNvSpPr>
            <a:spLocks noGrp="1"/>
          </p:cNvSpPr>
          <p:nvPr>
            <p:ph sz="half" idx="2"/>
          </p:nvPr>
        </p:nvSpPr>
        <p:spPr>
          <a:xfrm>
            <a:off x="764873" y="1875099"/>
            <a:ext cx="10662249" cy="4343694"/>
          </a:xfrm>
        </p:spPr>
        <p:txBody>
          <a:bodyPr>
            <a:normAutofit/>
          </a:bodyPr>
          <a:lstStyle/>
          <a:p>
            <a:r>
              <a:rPr lang="en-US" dirty="0"/>
              <a:t>334 Variables</a:t>
            </a:r>
          </a:p>
          <a:p>
            <a:pPr lvl="1"/>
            <a:r>
              <a:rPr lang="en-US" dirty="0"/>
              <a:t>Historical CPI From Statistics Canada </a:t>
            </a:r>
          </a:p>
          <a:p>
            <a:pPr lvl="1"/>
            <a:r>
              <a:rPr lang="en-US" dirty="0"/>
              <a:t>325 Variables from the FRED Database </a:t>
            </a:r>
          </a:p>
          <a:p>
            <a:r>
              <a:rPr lang="en-US" dirty="0"/>
              <a:t>426 Months </a:t>
            </a:r>
          </a:p>
          <a:p>
            <a:pPr lvl="1"/>
            <a:r>
              <a:rPr lang="en-US" dirty="0"/>
              <a:t>January 1986 to September 2021</a:t>
            </a:r>
          </a:p>
          <a:p>
            <a:r>
              <a:rPr lang="en-US" dirty="0"/>
              <a:t>All Data Sampled Monthly</a:t>
            </a:r>
          </a:p>
          <a:p>
            <a:pPr lvl="1"/>
            <a:endParaRPr lang="en-US" dirty="0"/>
          </a:p>
          <a:p>
            <a:pPr marL="457200" lvl="1" indent="0">
              <a:buNone/>
            </a:pPr>
            <a:endParaRPr lang="en-US" dirty="0"/>
          </a:p>
          <a:p>
            <a:pPr marL="457200" lvl="1" indent="0">
              <a:buNone/>
            </a:pPr>
            <a:endParaRPr lang="en-US" dirty="0"/>
          </a:p>
        </p:txBody>
      </p:sp>
      <p:sp>
        <p:nvSpPr>
          <p:cNvPr id="4" name="TextBox 3">
            <a:extLst>
              <a:ext uri="{FF2B5EF4-FFF2-40B4-BE49-F238E27FC236}">
                <a16:creationId xmlns:a16="http://schemas.microsoft.com/office/drawing/2014/main" id="{2B76AF34-D386-8A43-B266-9B8280047001}"/>
              </a:ext>
            </a:extLst>
          </p:cNvPr>
          <p:cNvSpPr txBox="1"/>
          <p:nvPr/>
        </p:nvSpPr>
        <p:spPr>
          <a:xfrm>
            <a:off x="914400" y="1510145"/>
            <a:ext cx="184731" cy="646331"/>
          </a:xfrm>
          <a:prstGeom prst="rect">
            <a:avLst/>
          </a:prstGeom>
          <a:noFill/>
        </p:spPr>
        <p:txBody>
          <a:bodyPr wrap="none" rtlCol="0">
            <a:spAutoFit/>
          </a:bodyPr>
          <a:lstStyle/>
          <a:p>
            <a:endParaRPr lang="en-US" sz="3600" dirty="0"/>
          </a:p>
        </p:txBody>
      </p:sp>
    </p:spTree>
    <p:extLst>
      <p:ext uri="{BB962C8B-B14F-4D97-AF65-F5344CB8AC3E}">
        <p14:creationId xmlns:p14="http://schemas.microsoft.com/office/powerpoint/2010/main" val="1940138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293E407-A406-C14F-B335-3DE405A83C51}"/>
              </a:ext>
            </a:extLst>
          </p:cNvPr>
          <p:cNvSpPr>
            <a:spLocks noGrp="1"/>
          </p:cNvSpPr>
          <p:nvPr>
            <p:ph type="sldNum" sz="quarter" idx="12"/>
          </p:nvPr>
        </p:nvSpPr>
        <p:spPr/>
        <p:txBody>
          <a:bodyPr/>
          <a:lstStyle/>
          <a:p>
            <a:fld id="{271D2DB9-47EE-2341-8394-DF3DB0897D12}" type="slidenum">
              <a:rPr lang="en-US" smtClean="0"/>
              <a:pPr/>
              <a:t>7</a:t>
            </a:fld>
            <a:endParaRPr lang="en-US" dirty="0"/>
          </a:p>
        </p:txBody>
      </p:sp>
      <p:sp>
        <p:nvSpPr>
          <p:cNvPr id="7" name="Title 6">
            <a:extLst>
              <a:ext uri="{FF2B5EF4-FFF2-40B4-BE49-F238E27FC236}">
                <a16:creationId xmlns:a16="http://schemas.microsoft.com/office/drawing/2014/main" id="{4B59ACF0-C9D9-0E44-9D10-0C0402F8ADBC}"/>
              </a:ext>
            </a:extLst>
          </p:cNvPr>
          <p:cNvSpPr>
            <a:spLocks noGrp="1"/>
          </p:cNvSpPr>
          <p:nvPr>
            <p:ph type="title"/>
          </p:nvPr>
        </p:nvSpPr>
        <p:spPr/>
        <p:txBody>
          <a:bodyPr>
            <a:normAutofit fontScale="90000"/>
          </a:bodyPr>
          <a:lstStyle/>
          <a:p>
            <a:r>
              <a:rPr lang="en-US" dirty="0"/>
              <a:t>Approach</a:t>
            </a:r>
          </a:p>
        </p:txBody>
      </p:sp>
      <p:sp>
        <p:nvSpPr>
          <p:cNvPr id="8" name="Content Placeholder 2">
            <a:extLst>
              <a:ext uri="{FF2B5EF4-FFF2-40B4-BE49-F238E27FC236}">
                <a16:creationId xmlns:a16="http://schemas.microsoft.com/office/drawing/2014/main" id="{A4504303-ED5A-1C44-A14C-730768AACB57}"/>
              </a:ext>
            </a:extLst>
          </p:cNvPr>
          <p:cNvSpPr>
            <a:spLocks noGrp="1"/>
          </p:cNvSpPr>
          <p:nvPr>
            <p:ph sz="half" idx="2"/>
          </p:nvPr>
        </p:nvSpPr>
        <p:spPr>
          <a:xfrm>
            <a:off x="764873" y="1894978"/>
            <a:ext cx="10662249" cy="4343694"/>
          </a:xfrm>
        </p:spPr>
        <p:txBody>
          <a:bodyPr>
            <a:normAutofit/>
          </a:bodyPr>
          <a:lstStyle/>
          <a:p>
            <a:pPr marL="514350" indent="-514350">
              <a:buFont typeface="+mj-lt"/>
              <a:buAutoNum type="arabicPeriod"/>
            </a:pPr>
            <a:r>
              <a:rPr lang="en-US" sz="3200" dirty="0"/>
              <a:t>Consider multiple (new) forecasting methods over different sets of dependent variables.</a:t>
            </a:r>
          </a:p>
          <a:p>
            <a:pPr marL="514350" indent="-514350">
              <a:buFont typeface="+mj-lt"/>
              <a:buAutoNum type="arabicPeriod"/>
            </a:pPr>
            <a:r>
              <a:rPr lang="en-US" sz="3200" dirty="0"/>
              <a:t>Evaluate how well each method would have done if it had been used for the last six report years (2016 to 2021).</a:t>
            </a:r>
          </a:p>
          <a:p>
            <a:pPr marL="514350" indent="-514350">
              <a:buFont typeface="+mj-lt"/>
              <a:buAutoNum type="arabicPeriod"/>
            </a:pPr>
            <a:r>
              <a:rPr lang="en-US" sz="3200" dirty="0"/>
              <a:t>Use the best-performing method per food CPI category, on average, to produce this year’s forecast. </a:t>
            </a:r>
          </a:p>
        </p:txBody>
      </p:sp>
    </p:spTree>
    <p:extLst>
      <p:ext uri="{BB962C8B-B14F-4D97-AF65-F5344CB8AC3E}">
        <p14:creationId xmlns:p14="http://schemas.microsoft.com/office/powerpoint/2010/main" val="384871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8</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Algorithms</a:t>
            </a:r>
          </a:p>
        </p:txBody>
      </p:sp>
      <p:sp>
        <p:nvSpPr>
          <p:cNvPr id="3" name="Content Placeholder 2">
            <a:extLst>
              <a:ext uri="{FF2B5EF4-FFF2-40B4-BE49-F238E27FC236}">
                <a16:creationId xmlns:a16="http://schemas.microsoft.com/office/drawing/2014/main" id="{A3AB2A8D-50CA-5546-9ADA-428BFE04D90D}"/>
              </a:ext>
            </a:extLst>
          </p:cNvPr>
          <p:cNvSpPr>
            <a:spLocks noGrp="1"/>
          </p:cNvSpPr>
          <p:nvPr>
            <p:ph sz="half" idx="2"/>
          </p:nvPr>
        </p:nvSpPr>
        <p:spPr>
          <a:xfrm>
            <a:off x="914399" y="1599740"/>
            <a:ext cx="8168055" cy="4033187"/>
          </a:xfrm>
        </p:spPr>
        <p:txBody>
          <a:bodyPr>
            <a:normAutofit fontScale="92500" lnSpcReduction="10000"/>
          </a:bodyPr>
          <a:lstStyle/>
          <a:p>
            <a:r>
              <a:rPr lang="en-US" sz="3200" dirty="0"/>
              <a:t>Facebook’s </a:t>
            </a:r>
            <a:r>
              <a:rPr lang="en-US" sz="3200" dirty="0">
                <a:hlinkClick r:id="rId3"/>
              </a:rPr>
              <a:t>Prophet</a:t>
            </a:r>
            <a:endParaRPr lang="en-US" sz="3200" dirty="0"/>
          </a:p>
          <a:p>
            <a:pPr lvl="1"/>
            <a:r>
              <a:rPr lang="en-US" sz="2800" dirty="0"/>
              <a:t>Univariate, autoregressive extrapolation of trend and seasonality components.</a:t>
            </a:r>
          </a:p>
          <a:p>
            <a:r>
              <a:rPr lang="en-US" sz="3200" dirty="0">
                <a:hlinkClick r:id="rId4"/>
              </a:rPr>
              <a:t>NeuralProphet</a:t>
            </a:r>
            <a:endParaRPr lang="en-US" sz="3200" dirty="0"/>
          </a:p>
          <a:p>
            <a:pPr lvl="1"/>
            <a:r>
              <a:rPr lang="en-US" sz="2800" dirty="0"/>
              <a:t>Multivariate regression model inspired by Prophet. We consider </a:t>
            </a:r>
            <a:r>
              <a:rPr lang="en-US" sz="2800" u="sng" dirty="0"/>
              <a:t>two variables per model</a:t>
            </a:r>
            <a:r>
              <a:rPr lang="en-US" sz="2800" dirty="0"/>
              <a:t>, e.g. historical vegetable prices &amp; CAD/USD exchange rate.</a:t>
            </a:r>
          </a:p>
          <a:p>
            <a:r>
              <a:rPr lang="en-US" sz="3200" dirty="0">
                <a:hlinkClick r:id="rId5"/>
              </a:rPr>
              <a:t>N-BEATS</a:t>
            </a:r>
            <a:endParaRPr lang="en-US" sz="3200" dirty="0"/>
          </a:p>
          <a:p>
            <a:pPr lvl="1"/>
            <a:r>
              <a:rPr lang="en-US" sz="2800" dirty="0"/>
              <a:t>A single Deep Learning model trained to forecast many variables at once.</a:t>
            </a:r>
          </a:p>
        </p:txBody>
      </p:sp>
      <p:sp>
        <p:nvSpPr>
          <p:cNvPr id="4" name="TextBox 3">
            <a:extLst>
              <a:ext uri="{FF2B5EF4-FFF2-40B4-BE49-F238E27FC236}">
                <a16:creationId xmlns:a16="http://schemas.microsoft.com/office/drawing/2014/main" id="{2B76AF34-D386-8A43-B266-9B8280047001}"/>
              </a:ext>
            </a:extLst>
          </p:cNvPr>
          <p:cNvSpPr txBox="1"/>
          <p:nvPr/>
        </p:nvSpPr>
        <p:spPr>
          <a:xfrm>
            <a:off x="914400" y="1510145"/>
            <a:ext cx="184731" cy="646331"/>
          </a:xfrm>
          <a:prstGeom prst="rect">
            <a:avLst/>
          </a:prstGeom>
          <a:noFill/>
        </p:spPr>
        <p:txBody>
          <a:bodyPr wrap="none" rtlCol="0">
            <a:spAutoFit/>
          </a:bodyPr>
          <a:lstStyle/>
          <a:p>
            <a:endParaRPr lang="en-US" sz="3600" dirty="0"/>
          </a:p>
        </p:txBody>
      </p:sp>
    </p:spTree>
    <p:extLst>
      <p:ext uri="{BB962C8B-B14F-4D97-AF65-F5344CB8AC3E}">
        <p14:creationId xmlns:p14="http://schemas.microsoft.com/office/powerpoint/2010/main" val="965729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9F23DD-4FEF-9B45-B935-39F611835572}"/>
              </a:ext>
            </a:extLst>
          </p:cNvPr>
          <p:cNvSpPr>
            <a:spLocks noGrp="1"/>
          </p:cNvSpPr>
          <p:nvPr>
            <p:ph type="sldNum" sz="quarter" idx="12"/>
          </p:nvPr>
        </p:nvSpPr>
        <p:spPr/>
        <p:txBody>
          <a:bodyPr/>
          <a:lstStyle/>
          <a:p>
            <a:fld id="{271D2DB9-47EE-2341-8394-DF3DB0897D12}" type="slidenum">
              <a:rPr lang="en-US" smtClean="0"/>
              <a:pPr/>
              <a:t>9</a:t>
            </a:fld>
            <a:endParaRPr lang="en-US" dirty="0"/>
          </a:p>
        </p:txBody>
      </p:sp>
      <p:sp>
        <p:nvSpPr>
          <p:cNvPr id="7" name="Title 6">
            <a:extLst>
              <a:ext uri="{FF2B5EF4-FFF2-40B4-BE49-F238E27FC236}">
                <a16:creationId xmlns:a16="http://schemas.microsoft.com/office/drawing/2014/main" id="{669A04B4-5CBB-474D-A7DD-AC9612792856}"/>
              </a:ext>
            </a:extLst>
          </p:cNvPr>
          <p:cNvSpPr>
            <a:spLocks noGrp="1"/>
          </p:cNvSpPr>
          <p:nvPr>
            <p:ph type="title"/>
          </p:nvPr>
        </p:nvSpPr>
        <p:spPr/>
        <p:txBody>
          <a:bodyPr>
            <a:normAutofit fontScale="90000"/>
          </a:bodyPr>
          <a:lstStyle/>
          <a:p>
            <a:r>
              <a:rPr lang="en-US" dirty="0"/>
              <a:t>N-BEATS</a:t>
            </a:r>
          </a:p>
        </p:txBody>
      </p:sp>
      <p:sp>
        <p:nvSpPr>
          <p:cNvPr id="8" name="Content Placeholder 2">
            <a:extLst>
              <a:ext uri="{FF2B5EF4-FFF2-40B4-BE49-F238E27FC236}">
                <a16:creationId xmlns:a16="http://schemas.microsoft.com/office/drawing/2014/main" id="{F892D41B-0A20-664A-9804-63038EAE03E7}"/>
              </a:ext>
            </a:extLst>
          </p:cNvPr>
          <p:cNvSpPr>
            <a:spLocks noGrp="1"/>
          </p:cNvSpPr>
          <p:nvPr>
            <p:ph sz="half" idx="2"/>
          </p:nvPr>
        </p:nvSpPr>
        <p:spPr>
          <a:xfrm>
            <a:off x="406839" y="1215325"/>
            <a:ext cx="11378318" cy="4427349"/>
          </a:xfrm>
        </p:spPr>
        <p:txBody>
          <a:bodyPr>
            <a:normAutofit fontScale="85000" lnSpcReduction="10000"/>
          </a:bodyPr>
          <a:lstStyle/>
          <a:p>
            <a:pPr marL="0" indent="0">
              <a:buNone/>
            </a:pPr>
            <a:r>
              <a:rPr lang="en-US" sz="3200" dirty="0">
                <a:hlinkClick r:id="rId3"/>
              </a:rPr>
              <a:t>N-BEATS</a:t>
            </a:r>
            <a:r>
              <a:rPr lang="en-US" sz="3200" dirty="0"/>
              <a:t> </a:t>
            </a:r>
          </a:p>
          <a:p>
            <a:pPr marL="0" indent="0">
              <a:buNone/>
            </a:pPr>
            <a:r>
              <a:rPr lang="en-US" sz="3200" dirty="0"/>
              <a:t>Neural Basis Expansion Analysis for Interpretable Time Series Forecasting</a:t>
            </a:r>
          </a:p>
          <a:p>
            <a:pPr marL="0" indent="0">
              <a:buNone/>
            </a:pPr>
            <a:endParaRPr lang="en-US" sz="3200" dirty="0"/>
          </a:p>
          <a:p>
            <a:pPr lvl="1"/>
            <a:r>
              <a:rPr lang="en-US" sz="2800" dirty="0"/>
              <a:t>A single Deep Learning model trained to forecast many variables at once.</a:t>
            </a:r>
          </a:p>
          <a:p>
            <a:pPr lvl="1"/>
            <a:endParaRPr lang="en-US" sz="2800" dirty="0"/>
          </a:p>
          <a:p>
            <a:pPr lvl="1"/>
            <a:r>
              <a:rPr lang="en-US" sz="2800" dirty="0"/>
              <a:t>Like multi-task learning, from a machine learning perspective.</a:t>
            </a:r>
          </a:p>
          <a:p>
            <a:pPr lvl="1"/>
            <a:endParaRPr lang="en-US" sz="2800" dirty="0"/>
          </a:p>
          <a:p>
            <a:pPr lvl="1"/>
            <a:r>
              <a:rPr lang="en-US" sz="2800" dirty="0"/>
              <a:t>Learns a set of common basis functions that are useful for many univariate forecasting problems, simultaneously.</a:t>
            </a:r>
          </a:p>
          <a:p>
            <a:pPr lvl="1"/>
            <a:endParaRPr lang="en-US" sz="2800" dirty="0"/>
          </a:p>
          <a:p>
            <a:pPr lvl="1"/>
            <a:r>
              <a:rPr lang="en-US" sz="2800" i="1" dirty="0"/>
              <a:t>Patterns learned by studying one set of time series variable help the model to improve its predictions on other time series variables.</a:t>
            </a:r>
          </a:p>
        </p:txBody>
      </p:sp>
    </p:spTree>
    <p:extLst>
      <p:ext uri="{BB962C8B-B14F-4D97-AF65-F5344CB8AC3E}">
        <p14:creationId xmlns:p14="http://schemas.microsoft.com/office/powerpoint/2010/main" val="23501743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9082</TotalTime>
  <Words>3059</Words>
  <Application>Microsoft Macintosh PowerPoint</Application>
  <PresentationFormat>Widescreen</PresentationFormat>
  <Paragraphs>663</Paragraphs>
  <Slides>37</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Franklin Gothic Book</vt:lpstr>
      <vt:lpstr>Franklin Gothic Medium</vt:lpstr>
      <vt:lpstr>Office Theme</vt:lpstr>
      <vt:lpstr>Canada’s Food Price Report: Forecast 2022</vt:lpstr>
      <vt:lpstr>2021 Forecast Review</vt:lpstr>
      <vt:lpstr>2021 Forecast Review</vt:lpstr>
      <vt:lpstr>Experiment Design</vt:lpstr>
      <vt:lpstr>Data Sources</vt:lpstr>
      <vt:lpstr>Data Summary</vt:lpstr>
      <vt:lpstr>Approach</vt:lpstr>
      <vt:lpstr>Algorithms</vt:lpstr>
      <vt:lpstr>N-BEATS</vt:lpstr>
      <vt:lpstr>Experiments</vt:lpstr>
      <vt:lpstr>Experiments</vt:lpstr>
      <vt:lpstr>Experiment: Meat CPI</vt:lpstr>
      <vt:lpstr>Experiment: Meat CPI</vt:lpstr>
      <vt:lpstr>Experiment: Vegetables CPI</vt:lpstr>
      <vt:lpstr>2022 Forecasts</vt:lpstr>
      <vt:lpstr>Summary</vt:lpstr>
      <vt:lpstr>Expanded Results</vt:lpstr>
      <vt:lpstr>Bakery</vt:lpstr>
      <vt:lpstr>Dairy and Eggs</vt:lpstr>
      <vt:lpstr>Fish and Seafood</vt:lpstr>
      <vt:lpstr>Food at Restaurant</vt:lpstr>
      <vt:lpstr>Food</vt:lpstr>
      <vt:lpstr>Fruit</vt:lpstr>
      <vt:lpstr>Meat</vt:lpstr>
      <vt:lpstr>Other</vt:lpstr>
      <vt:lpstr>Vegetables</vt:lpstr>
      <vt:lpstr>Supplementary Material</vt:lpstr>
      <vt:lpstr>Cross Validation Metrics (Best Models)</vt:lpstr>
      <vt:lpstr>Bakery (Validation)</vt:lpstr>
      <vt:lpstr>Dairy (Validation)</vt:lpstr>
      <vt:lpstr>Fish and Seafood (Validation)</vt:lpstr>
      <vt:lpstr>Restaurant (Validation)</vt:lpstr>
      <vt:lpstr>Food (Validation)</vt:lpstr>
      <vt:lpstr>Fruit (Validation)</vt:lpstr>
      <vt:lpstr>Meat (Validation)</vt:lpstr>
      <vt:lpstr>Other (Validation)</vt:lpstr>
      <vt:lpstr>Vegetables (Validation)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The past, present, and future.</dc:title>
  <dc:creator>Ethan Jackson</dc:creator>
  <cp:lastModifiedBy>Ethan Jackson</cp:lastModifiedBy>
  <cp:revision>186</cp:revision>
  <dcterms:created xsi:type="dcterms:W3CDTF">2020-05-04T14:15:41Z</dcterms:created>
  <dcterms:modified xsi:type="dcterms:W3CDTF">2021-10-29T19:36:23Z</dcterms:modified>
</cp:coreProperties>
</file>